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2.jpg" ContentType="image/jpg"/>
  <Override PartName="/ppt/notesSlides/notesSlide2.xml" ContentType="application/vnd.openxmlformats-officedocument.presentationml.notesSlide+xml"/>
  <Override PartName="/ppt/media/image26.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8"/>
  </p:notesMasterIdLst>
  <p:handoutMasterIdLst>
    <p:handoutMasterId r:id="rId69"/>
  </p:handoutMasterIdLst>
  <p:sldIdLst>
    <p:sldId id="314" r:id="rId5"/>
    <p:sldId id="332" r:id="rId6"/>
    <p:sldId id="569" r:id="rId7"/>
    <p:sldId id="520" r:id="rId8"/>
    <p:sldId id="562" r:id="rId9"/>
    <p:sldId id="367" r:id="rId10"/>
    <p:sldId id="375" r:id="rId11"/>
    <p:sldId id="385" r:id="rId12"/>
    <p:sldId id="576" r:id="rId13"/>
    <p:sldId id="315" r:id="rId14"/>
    <p:sldId id="378" r:id="rId15"/>
    <p:sldId id="557" r:id="rId16"/>
    <p:sldId id="565" r:id="rId17"/>
    <p:sldId id="566" r:id="rId18"/>
    <p:sldId id="567" r:id="rId19"/>
    <p:sldId id="568" r:id="rId20"/>
    <p:sldId id="272" r:id="rId21"/>
    <p:sldId id="273" r:id="rId22"/>
    <p:sldId id="559" r:id="rId23"/>
    <p:sldId id="560" r:id="rId24"/>
    <p:sldId id="561" r:id="rId25"/>
    <p:sldId id="277" r:id="rId26"/>
    <p:sldId id="279" r:id="rId27"/>
    <p:sldId id="280" r:id="rId28"/>
    <p:sldId id="281" r:id="rId29"/>
    <p:sldId id="282" r:id="rId30"/>
    <p:sldId id="285" r:id="rId31"/>
    <p:sldId id="286" r:id="rId32"/>
    <p:sldId id="570" r:id="rId33"/>
    <p:sldId id="337" r:id="rId34"/>
    <p:sldId id="263" r:id="rId35"/>
    <p:sldId id="264" r:id="rId36"/>
    <p:sldId id="571" r:id="rId37"/>
    <p:sldId id="572" r:id="rId38"/>
    <p:sldId id="573" r:id="rId39"/>
    <p:sldId id="574" r:id="rId40"/>
    <p:sldId id="389" r:id="rId41"/>
    <p:sldId id="287" r:id="rId42"/>
    <p:sldId id="288" r:id="rId43"/>
    <p:sldId id="289" r:id="rId44"/>
    <p:sldId id="563" r:id="rId45"/>
    <p:sldId id="290" r:id="rId46"/>
    <p:sldId id="291" r:id="rId47"/>
    <p:sldId id="295" r:id="rId48"/>
    <p:sldId id="532" r:id="rId49"/>
    <p:sldId id="391" r:id="rId50"/>
    <p:sldId id="298" r:id="rId51"/>
    <p:sldId id="299" r:id="rId52"/>
    <p:sldId id="300" r:id="rId53"/>
    <p:sldId id="535" r:id="rId54"/>
    <p:sldId id="536" r:id="rId55"/>
    <p:sldId id="527" r:id="rId56"/>
    <p:sldId id="564" r:id="rId57"/>
    <p:sldId id="526" r:id="rId58"/>
    <p:sldId id="294" r:id="rId59"/>
    <p:sldId id="525" r:id="rId60"/>
    <p:sldId id="382" r:id="rId61"/>
    <p:sldId id="575" r:id="rId62"/>
    <p:sldId id="319" r:id="rId63"/>
    <p:sldId id="336" r:id="rId64"/>
    <p:sldId id="320" r:id="rId65"/>
    <p:sldId id="387" r:id="rId66"/>
    <p:sldId id="390"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304"/>
    <a:srgbClr val="9E9A95"/>
    <a:srgbClr val="969696"/>
    <a:srgbClr val="382E25"/>
    <a:srgbClr val="C17945"/>
    <a:srgbClr val="31526A"/>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10" autoAdjust="0"/>
    <p:restoredTop sz="94630" autoAdjust="0"/>
  </p:normalViewPr>
  <p:slideViewPr>
    <p:cSldViewPr snapToGrid="0" snapToObjects="1">
      <p:cViewPr varScale="1">
        <p:scale>
          <a:sx n="118" d="100"/>
          <a:sy n="118" d="100"/>
        </p:scale>
        <p:origin x="800" y="192"/>
      </p:cViewPr>
      <p:guideLst>
        <p:guide orient="horz" pos="4247"/>
        <p:guide pos="395"/>
      </p:guideLst>
    </p:cSldViewPr>
  </p:slideViewPr>
  <p:outlineViewPr>
    <p:cViewPr>
      <p:scale>
        <a:sx n="33" d="100"/>
        <a:sy n="33" d="100"/>
      </p:scale>
      <p:origin x="0" y="0"/>
    </p:cViewPr>
  </p:outlineViewPr>
  <p:notesTextViewPr>
    <p:cViewPr>
      <p:scale>
        <a:sx n="3" d="2"/>
        <a:sy n="3" d="2"/>
      </p:scale>
      <p:origin x="0" y="0"/>
    </p:cViewPr>
  </p:notesTextViewPr>
  <p:sorterViewPr>
    <p:cViewPr>
      <p:scale>
        <a:sx n="128" d="100"/>
        <a:sy n="128" d="100"/>
      </p:scale>
      <p:origin x="0" y="-9078"/>
    </p:cViewPr>
  </p:sorterViewPr>
  <p:notesViewPr>
    <p:cSldViewPr snapToGrid="0" snapToObjects="1">
      <p:cViewPr varScale="1">
        <p:scale>
          <a:sx n="154" d="100"/>
          <a:sy n="154" d="100"/>
        </p:scale>
        <p:origin x="596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F3785-5677-4AC6-ABCD-4D4CB07AEE87}"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2A44EEE-84A8-4E78-9AC3-82F71E64F1DB}">
      <dgm:prSet/>
      <dgm:spPr/>
      <dgm:t>
        <a:bodyPr/>
        <a:lstStyle/>
        <a:p>
          <a:r>
            <a:rPr lang="en-US" dirty="0"/>
            <a:t>School of Medicine</a:t>
          </a:r>
        </a:p>
      </dgm:t>
    </dgm:pt>
    <dgm:pt modelId="{D1CFE13A-B4AD-426B-8963-6DD201488B3C}" type="parTrans" cxnId="{2AF7EBB3-E639-4B38-B271-586D46CF8093}">
      <dgm:prSet/>
      <dgm:spPr/>
      <dgm:t>
        <a:bodyPr/>
        <a:lstStyle/>
        <a:p>
          <a:endParaRPr lang="en-US"/>
        </a:p>
      </dgm:t>
    </dgm:pt>
    <dgm:pt modelId="{AF44B17E-73C0-4B2F-A27D-8625DC26CD77}" type="sibTrans" cxnId="{2AF7EBB3-E639-4B38-B271-586D46CF8093}">
      <dgm:prSet/>
      <dgm:spPr/>
      <dgm:t>
        <a:bodyPr/>
        <a:lstStyle/>
        <a:p>
          <a:endParaRPr lang="en-US"/>
        </a:p>
      </dgm:t>
    </dgm:pt>
    <dgm:pt modelId="{BE041CF0-B6AC-3144-9EA8-F2FA862AAEDE}">
      <dgm:prSet/>
      <dgm:spPr/>
      <dgm:t>
        <a:bodyPr/>
        <a:lstStyle/>
        <a:p>
          <a:r>
            <a:rPr lang="en-US" dirty="0"/>
            <a:t>Librarians, kind of</a:t>
          </a:r>
        </a:p>
      </dgm:t>
    </dgm:pt>
    <dgm:pt modelId="{29E6713A-DD1A-F642-B798-75D42C9A5142}" type="parTrans" cxnId="{0A972A37-C3DB-4849-8D12-9E0F31602D9E}">
      <dgm:prSet/>
      <dgm:spPr/>
      <dgm:t>
        <a:bodyPr/>
        <a:lstStyle/>
        <a:p>
          <a:endParaRPr lang="en-US"/>
        </a:p>
      </dgm:t>
    </dgm:pt>
    <dgm:pt modelId="{BF980938-E1C7-F14F-B0E5-3611121CED0B}" type="sibTrans" cxnId="{0A972A37-C3DB-4849-8D12-9E0F31602D9E}">
      <dgm:prSet/>
      <dgm:spPr/>
      <dgm:t>
        <a:bodyPr/>
        <a:lstStyle/>
        <a:p>
          <a:endParaRPr lang="en-US"/>
        </a:p>
      </dgm:t>
    </dgm:pt>
    <dgm:pt modelId="{4692B057-A0A3-8945-8727-AC9A2D9FD148}">
      <dgm:prSet/>
      <dgm:spPr/>
      <dgm:t>
        <a:bodyPr/>
        <a:lstStyle/>
        <a:p>
          <a:r>
            <a:rPr lang="en-US" dirty="0"/>
            <a:t>Research Faculty</a:t>
          </a:r>
        </a:p>
      </dgm:t>
    </dgm:pt>
    <dgm:pt modelId="{CACA4554-2BAA-1D45-BC8D-83737E900F4C}" type="parTrans" cxnId="{6EB48092-C31A-3D49-9B20-E32518C7B25E}">
      <dgm:prSet/>
      <dgm:spPr/>
      <dgm:t>
        <a:bodyPr/>
        <a:lstStyle/>
        <a:p>
          <a:endParaRPr lang="en-US"/>
        </a:p>
      </dgm:t>
    </dgm:pt>
    <dgm:pt modelId="{6DD7FC16-0A81-0440-B17B-63FA670FC643}" type="sibTrans" cxnId="{6EB48092-C31A-3D49-9B20-E32518C7B25E}">
      <dgm:prSet/>
      <dgm:spPr/>
      <dgm:t>
        <a:bodyPr/>
        <a:lstStyle/>
        <a:p>
          <a:endParaRPr lang="en-US"/>
        </a:p>
      </dgm:t>
    </dgm:pt>
    <dgm:pt modelId="{A0FA65D1-BE40-194A-9568-AA7D92740BC4}" type="pres">
      <dgm:prSet presAssocID="{310F3785-5677-4AC6-ABCD-4D4CB07AEE87}" presName="vert0" presStyleCnt="0">
        <dgm:presLayoutVars>
          <dgm:dir/>
          <dgm:animOne val="branch"/>
          <dgm:animLvl val="lvl"/>
        </dgm:presLayoutVars>
      </dgm:prSet>
      <dgm:spPr/>
    </dgm:pt>
    <dgm:pt modelId="{46F7ED50-2967-C54C-B16F-C5E76DECB806}" type="pres">
      <dgm:prSet presAssocID="{62A44EEE-84A8-4E78-9AC3-82F71E64F1DB}" presName="thickLine" presStyleLbl="alignNode1" presStyleIdx="0" presStyleCnt="3"/>
      <dgm:spPr/>
    </dgm:pt>
    <dgm:pt modelId="{A13546B7-8BF0-E94D-BA13-E63400C605BB}" type="pres">
      <dgm:prSet presAssocID="{62A44EEE-84A8-4E78-9AC3-82F71E64F1DB}" presName="horz1" presStyleCnt="0"/>
      <dgm:spPr/>
    </dgm:pt>
    <dgm:pt modelId="{E7BF5939-F367-474C-8542-6C1A05FB6026}" type="pres">
      <dgm:prSet presAssocID="{62A44EEE-84A8-4E78-9AC3-82F71E64F1DB}" presName="tx1" presStyleLbl="revTx" presStyleIdx="0" presStyleCnt="3"/>
      <dgm:spPr/>
    </dgm:pt>
    <dgm:pt modelId="{6103064B-67B9-984A-8BCA-1144275645CA}" type="pres">
      <dgm:prSet presAssocID="{62A44EEE-84A8-4E78-9AC3-82F71E64F1DB}" presName="vert1" presStyleCnt="0"/>
      <dgm:spPr/>
    </dgm:pt>
    <dgm:pt modelId="{69B93BA5-7EE7-E841-9C2D-4A96633E8D8F}" type="pres">
      <dgm:prSet presAssocID="{4692B057-A0A3-8945-8727-AC9A2D9FD148}" presName="thickLine" presStyleLbl="alignNode1" presStyleIdx="1" presStyleCnt="3"/>
      <dgm:spPr/>
    </dgm:pt>
    <dgm:pt modelId="{A4A5CC37-A282-FB4D-9D21-004DF43F7077}" type="pres">
      <dgm:prSet presAssocID="{4692B057-A0A3-8945-8727-AC9A2D9FD148}" presName="horz1" presStyleCnt="0"/>
      <dgm:spPr/>
    </dgm:pt>
    <dgm:pt modelId="{BDDDB775-C44B-DE49-BDF4-F209223B9D65}" type="pres">
      <dgm:prSet presAssocID="{4692B057-A0A3-8945-8727-AC9A2D9FD148}" presName="tx1" presStyleLbl="revTx" presStyleIdx="1" presStyleCnt="3"/>
      <dgm:spPr/>
    </dgm:pt>
    <dgm:pt modelId="{1744E97B-CAE2-4D42-8219-6DE75C24B570}" type="pres">
      <dgm:prSet presAssocID="{4692B057-A0A3-8945-8727-AC9A2D9FD148}" presName="vert1" presStyleCnt="0"/>
      <dgm:spPr/>
    </dgm:pt>
    <dgm:pt modelId="{593E9DF9-9296-814C-848D-CB0153E30BFE}" type="pres">
      <dgm:prSet presAssocID="{BE041CF0-B6AC-3144-9EA8-F2FA862AAEDE}" presName="thickLine" presStyleLbl="alignNode1" presStyleIdx="2" presStyleCnt="3"/>
      <dgm:spPr/>
    </dgm:pt>
    <dgm:pt modelId="{D02D7604-6A75-F344-9E22-6C9CF0CB5728}" type="pres">
      <dgm:prSet presAssocID="{BE041CF0-B6AC-3144-9EA8-F2FA862AAEDE}" presName="horz1" presStyleCnt="0"/>
      <dgm:spPr/>
    </dgm:pt>
    <dgm:pt modelId="{9E8AAA89-D0AC-EF4D-9DEB-596C3327B92B}" type="pres">
      <dgm:prSet presAssocID="{BE041CF0-B6AC-3144-9EA8-F2FA862AAEDE}" presName="tx1" presStyleLbl="revTx" presStyleIdx="2" presStyleCnt="3"/>
      <dgm:spPr/>
    </dgm:pt>
    <dgm:pt modelId="{76295052-4DAD-A74E-AE3E-06D400C1457B}" type="pres">
      <dgm:prSet presAssocID="{BE041CF0-B6AC-3144-9EA8-F2FA862AAEDE}" presName="vert1" presStyleCnt="0"/>
      <dgm:spPr/>
    </dgm:pt>
  </dgm:ptLst>
  <dgm:cxnLst>
    <dgm:cxn modelId="{0A972A37-C3DB-4849-8D12-9E0F31602D9E}" srcId="{310F3785-5677-4AC6-ABCD-4D4CB07AEE87}" destId="{BE041CF0-B6AC-3144-9EA8-F2FA862AAEDE}" srcOrd="2" destOrd="0" parTransId="{29E6713A-DD1A-F642-B798-75D42C9A5142}" sibTransId="{BF980938-E1C7-F14F-B0E5-3611121CED0B}"/>
    <dgm:cxn modelId="{10FB104F-BE24-B443-BA96-345C12325B72}" type="presOf" srcId="{62A44EEE-84A8-4E78-9AC3-82F71E64F1DB}" destId="{E7BF5939-F367-474C-8542-6C1A05FB6026}" srcOrd="0" destOrd="0" presId="urn:microsoft.com/office/officeart/2008/layout/LinedList"/>
    <dgm:cxn modelId="{6EB48092-C31A-3D49-9B20-E32518C7B25E}" srcId="{310F3785-5677-4AC6-ABCD-4D4CB07AEE87}" destId="{4692B057-A0A3-8945-8727-AC9A2D9FD148}" srcOrd="1" destOrd="0" parTransId="{CACA4554-2BAA-1D45-BC8D-83737E900F4C}" sibTransId="{6DD7FC16-0A81-0440-B17B-63FA670FC643}"/>
    <dgm:cxn modelId="{3AE48792-ACF7-1945-B623-223BA3E674A2}" type="presOf" srcId="{BE041CF0-B6AC-3144-9EA8-F2FA862AAEDE}" destId="{9E8AAA89-D0AC-EF4D-9DEB-596C3327B92B}" srcOrd="0" destOrd="0" presId="urn:microsoft.com/office/officeart/2008/layout/LinedList"/>
    <dgm:cxn modelId="{2AF7EBB3-E639-4B38-B271-586D46CF8093}" srcId="{310F3785-5677-4AC6-ABCD-4D4CB07AEE87}" destId="{62A44EEE-84A8-4E78-9AC3-82F71E64F1DB}" srcOrd="0" destOrd="0" parTransId="{D1CFE13A-B4AD-426B-8963-6DD201488B3C}" sibTransId="{AF44B17E-73C0-4B2F-A27D-8625DC26CD77}"/>
    <dgm:cxn modelId="{81A129C7-A9C9-0449-8CAB-267D93EF54EE}" type="presOf" srcId="{310F3785-5677-4AC6-ABCD-4D4CB07AEE87}" destId="{A0FA65D1-BE40-194A-9568-AA7D92740BC4}" srcOrd="0" destOrd="0" presId="urn:microsoft.com/office/officeart/2008/layout/LinedList"/>
    <dgm:cxn modelId="{C05802CB-9CA7-C74B-84B6-C5319ACDD3AC}" type="presOf" srcId="{4692B057-A0A3-8945-8727-AC9A2D9FD148}" destId="{BDDDB775-C44B-DE49-BDF4-F209223B9D65}" srcOrd="0" destOrd="0" presId="urn:microsoft.com/office/officeart/2008/layout/LinedList"/>
    <dgm:cxn modelId="{DDF0D59D-8C1B-5E42-8793-4A21954337E1}" type="presParOf" srcId="{A0FA65D1-BE40-194A-9568-AA7D92740BC4}" destId="{46F7ED50-2967-C54C-B16F-C5E76DECB806}" srcOrd="0" destOrd="0" presId="urn:microsoft.com/office/officeart/2008/layout/LinedList"/>
    <dgm:cxn modelId="{475445F1-7E7B-1743-8020-9CC494C0A1DC}" type="presParOf" srcId="{A0FA65D1-BE40-194A-9568-AA7D92740BC4}" destId="{A13546B7-8BF0-E94D-BA13-E63400C605BB}" srcOrd="1" destOrd="0" presId="urn:microsoft.com/office/officeart/2008/layout/LinedList"/>
    <dgm:cxn modelId="{94F615AD-AE92-064F-8C47-A2BAB0400717}" type="presParOf" srcId="{A13546B7-8BF0-E94D-BA13-E63400C605BB}" destId="{E7BF5939-F367-474C-8542-6C1A05FB6026}" srcOrd="0" destOrd="0" presId="urn:microsoft.com/office/officeart/2008/layout/LinedList"/>
    <dgm:cxn modelId="{A23865E6-0DA9-D94A-800E-E8EB12FDFE60}" type="presParOf" srcId="{A13546B7-8BF0-E94D-BA13-E63400C605BB}" destId="{6103064B-67B9-984A-8BCA-1144275645CA}" srcOrd="1" destOrd="0" presId="urn:microsoft.com/office/officeart/2008/layout/LinedList"/>
    <dgm:cxn modelId="{86CC1AD5-97DB-6847-9A2F-CC9B14C29CA1}" type="presParOf" srcId="{A0FA65D1-BE40-194A-9568-AA7D92740BC4}" destId="{69B93BA5-7EE7-E841-9C2D-4A96633E8D8F}" srcOrd="2" destOrd="0" presId="urn:microsoft.com/office/officeart/2008/layout/LinedList"/>
    <dgm:cxn modelId="{5A879E9A-D20B-3B46-9945-BAD9FCB19842}" type="presParOf" srcId="{A0FA65D1-BE40-194A-9568-AA7D92740BC4}" destId="{A4A5CC37-A282-FB4D-9D21-004DF43F7077}" srcOrd="3" destOrd="0" presId="urn:microsoft.com/office/officeart/2008/layout/LinedList"/>
    <dgm:cxn modelId="{11DC13B2-AF05-FC46-9587-29976CCED34B}" type="presParOf" srcId="{A4A5CC37-A282-FB4D-9D21-004DF43F7077}" destId="{BDDDB775-C44B-DE49-BDF4-F209223B9D65}" srcOrd="0" destOrd="0" presId="urn:microsoft.com/office/officeart/2008/layout/LinedList"/>
    <dgm:cxn modelId="{6E835AA8-5B65-534E-8913-0E3A8BB1EA2F}" type="presParOf" srcId="{A4A5CC37-A282-FB4D-9D21-004DF43F7077}" destId="{1744E97B-CAE2-4D42-8219-6DE75C24B570}" srcOrd="1" destOrd="0" presId="urn:microsoft.com/office/officeart/2008/layout/LinedList"/>
    <dgm:cxn modelId="{95D59D8C-C6DE-D644-9B27-3AEBB25FFBD0}" type="presParOf" srcId="{A0FA65D1-BE40-194A-9568-AA7D92740BC4}" destId="{593E9DF9-9296-814C-848D-CB0153E30BFE}" srcOrd="4" destOrd="0" presId="urn:microsoft.com/office/officeart/2008/layout/LinedList"/>
    <dgm:cxn modelId="{58BE88A3-16C3-7544-BA1D-0C0951109746}" type="presParOf" srcId="{A0FA65D1-BE40-194A-9568-AA7D92740BC4}" destId="{D02D7604-6A75-F344-9E22-6C9CF0CB5728}" srcOrd="5" destOrd="0" presId="urn:microsoft.com/office/officeart/2008/layout/LinedList"/>
    <dgm:cxn modelId="{D8631122-DE51-3D4D-BCD1-D2D43B5AFC7B}" type="presParOf" srcId="{D02D7604-6A75-F344-9E22-6C9CF0CB5728}" destId="{9E8AAA89-D0AC-EF4D-9DEB-596C3327B92B}" srcOrd="0" destOrd="0" presId="urn:microsoft.com/office/officeart/2008/layout/LinedList"/>
    <dgm:cxn modelId="{6C816194-0509-5B4F-AD90-D07601B5F49C}" type="presParOf" srcId="{D02D7604-6A75-F344-9E22-6C9CF0CB5728}" destId="{76295052-4DAD-A74E-AE3E-06D400C1457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7ED50-2967-C54C-B16F-C5E76DECB806}">
      <dsp:nvSpPr>
        <dsp:cNvPr id="0" name=""/>
        <dsp:cNvSpPr/>
      </dsp:nvSpPr>
      <dsp:spPr>
        <a:xfrm>
          <a:off x="0" y="2036"/>
          <a:ext cx="456057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F5939-F367-474C-8542-6C1A05FB6026}">
      <dsp:nvSpPr>
        <dsp:cNvPr id="0" name=""/>
        <dsp:cNvSpPr/>
      </dsp:nvSpPr>
      <dsp:spPr>
        <a:xfrm>
          <a:off x="0" y="2036"/>
          <a:ext cx="4560579" cy="138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School of Medicine</a:t>
          </a:r>
        </a:p>
      </dsp:txBody>
      <dsp:txXfrm>
        <a:off x="0" y="2036"/>
        <a:ext cx="4560579" cy="1388639"/>
      </dsp:txXfrm>
    </dsp:sp>
    <dsp:sp modelId="{69B93BA5-7EE7-E841-9C2D-4A96633E8D8F}">
      <dsp:nvSpPr>
        <dsp:cNvPr id="0" name=""/>
        <dsp:cNvSpPr/>
      </dsp:nvSpPr>
      <dsp:spPr>
        <a:xfrm>
          <a:off x="0" y="1390675"/>
          <a:ext cx="456057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DB775-C44B-DE49-BDF4-F209223B9D65}">
      <dsp:nvSpPr>
        <dsp:cNvPr id="0" name=""/>
        <dsp:cNvSpPr/>
      </dsp:nvSpPr>
      <dsp:spPr>
        <a:xfrm>
          <a:off x="0" y="1390675"/>
          <a:ext cx="4560579" cy="138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Research Faculty</a:t>
          </a:r>
        </a:p>
      </dsp:txBody>
      <dsp:txXfrm>
        <a:off x="0" y="1390675"/>
        <a:ext cx="4560579" cy="1388639"/>
      </dsp:txXfrm>
    </dsp:sp>
    <dsp:sp modelId="{593E9DF9-9296-814C-848D-CB0153E30BFE}">
      <dsp:nvSpPr>
        <dsp:cNvPr id="0" name=""/>
        <dsp:cNvSpPr/>
      </dsp:nvSpPr>
      <dsp:spPr>
        <a:xfrm>
          <a:off x="0" y="2779314"/>
          <a:ext cx="456057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AAA89-D0AC-EF4D-9DEB-596C3327B92B}">
      <dsp:nvSpPr>
        <dsp:cNvPr id="0" name=""/>
        <dsp:cNvSpPr/>
      </dsp:nvSpPr>
      <dsp:spPr>
        <a:xfrm>
          <a:off x="0" y="2779314"/>
          <a:ext cx="4560579" cy="138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Librarians, kind of</a:t>
          </a:r>
        </a:p>
      </dsp:txBody>
      <dsp:txXfrm>
        <a:off x="0" y="2779314"/>
        <a:ext cx="4560579" cy="13886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10/10/23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10/10/23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BentonSans Regular" panose="02000503000000020004" pitchFamily="2" charset="77"/>
              </a:rPr>
              <a:t>For School of Med, the Dean does not allow balanced cases</a:t>
            </a:r>
            <a:endParaRPr lang="en-US" dirty="0">
              <a:effectLst/>
              <a:latin typeface="BentonSans Regular" panose="02000503000000020004" pitchFamily="2" charset="77"/>
            </a:endParaRPr>
          </a:p>
          <a:p>
            <a:r>
              <a:rPr lang="en-US" dirty="0">
                <a:effectLst/>
                <a:latin typeface="BentonSans Regular" panose="02000503000000020004" pitchFamily="2" charset="77"/>
              </a:rPr>
              <a:t>Research faculty go up on research</a:t>
            </a:r>
          </a:p>
          <a:p>
            <a:r>
              <a:rPr lang="en-US" dirty="0">
                <a:effectLst/>
                <a:latin typeface="BentonSans Regular" panose="02000503000000020004" pitchFamily="2" charset="77"/>
              </a:rPr>
              <a:t>Librarians still have a requirement for a performance-excellent case, but they have created a set of guideline that center DEI work as a part of performance</a:t>
            </a:r>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313089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32</a:t>
            </a:fld>
            <a:endParaRPr lang="en-US"/>
          </a:p>
        </p:txBody>
      </p:sp>
    </p:spTree>
    <p:extLst>
      <p:ext uri="{BB962C8B-B14F-4D97-AF65-F5344CB8AC3E}">
        <p14:creationId xmlns:p14="http://schemas.microsoft.com/office/powerpoint/2010/main" val="155061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55</a:t>
            </a:fld>
            <a:endParaRPr lang="en-US"/>
          </a:p>
        </p:txBody>
      </p:sp>
    </p:spTree>
    <p:extLst>
      <p:ext uri="{BB962C8B-B14F-4D97-AF65-F5344CB8AC3E}">
        <p14:creationId xmlns:p14="http://schemas.microsoft.com/office/powerpoint/2010/main" val="215249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63</a:t>
            </a:fld>
            <a:endParaRPr lang="en-US"/>
          </a:p>
        </p:txBody>
      </p:sp>
    </p:spTree>
    <p:extLst>
      <p:ext uri="{BB962C8B-B14F-4D97-AF65-F5344CB8AC3E}">
        <p14:creationId xmlns:p14="http://schemas.microsoft.com/office/powerpoint/2010/main" val="3251856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BentonSans Regular" panose="02000504020000020004" pitchFamily="2" charset="0"/>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BentonSans Regular" panose="02000504020000020004" pitchFamily="2" charset="0"/>
                <a:cs typeface="Arial"/>
              </a:defRPr>
            </a:lvl1pPr>
          </a:lstStyle>
          <a:p>
            <a:pPr lvl="0"/>
            <a:r>
              <a:rPr lang="en-US" dirty="0"/>
              <a:t>IUPUI</a:t>
            </a:r>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BentonSans Regular" panose="02000504020000020004" pitchFamily="2" charset="0"/>
                <a:cs typeface="Arial"/>
              </a:defRPr>
            </a:lvl1pPr>
          </a:lstStyle>
          <a:p>
            <a:pPr lvl="0"/>
            <a:r>
              <a:rPr lang="en-US" dirty="0"/>
              <a:t>SUBHEAD OR NAME OF SCHOOL, DEPARTMENT, OR UNIT</a:t>
            </a:r>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0404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240"/>
              </a:lnSpc>
            </a:pPr>
            <a:r>
              <a:rPr spc="-85" dirty="0"/>
              <a:t>IUPUI</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879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0404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240"/>
              </a:lnSpc>
            </a:pPr>
            <a:r>
              <a:rPr spc="-85" dirty="0"/>
              <a:t>IUPUI</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253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04041"/>
                </a:solidFill>
                <a:latin typeface="Arial"/>
                <a:cs typeface="Arial"/>
              </a:defRPr>
            </a:lvl1pPr>
          </a:lstStyle>
          <a:p>
            <a:endParaRPr/>
          </a:p>
        </p:txBody>
      </p:sp>
      <p:sp>
        <p:nvSpPr>
          <p:cNvPr id="3" name="Holder 3"/>
          <p:cNvSpPr>
            <a:spLocks noGrp="1"/>
          </p:cNvSpPr>
          <p:nvPr>
            <p:ph sz="half" idx="2"/>
          </p:nvPr>
        </p:nvSpPr>
        <p:spPr>
          <a:xfrm>
            <a:off x="597564" y="1953234"/>
            <a:ext cx="3429635" cy="3878579"/>
          </a:xfrm>
          <a:prstGeom prst="rect">
            <a:avLst/>
          </a:prstGeom>
        </p:spPr>
        <p:txBody>
          <a:bodyPr wrap="square" lIns="0" tIns="0" rIns="0" bIns="0">
            <a:spAutoFit/>
          </a:bodyPr>
          <a:lstStyle>
            <a:lvl1pPr>
              <a:defRPr sz="3200" b="0" i="0">
                <a:solidFill>
                  <a:srgbClr val="404041"/>
                </a:solidFill>
                <a:latin typeface="Arial"/>
                <a:cs typeface="Arial"/>
              </a:defRPr>
            </a:lvl1pPr>
          </a:lstStyle>
          <a:p>
            <a:endParaRPr/>
          </a:p>
        </p:txBody>
      </p:sp>
      <p:sp>
        <p:nvSpPr>
          <p:cNvPr id="4" name="Holder 4"/>
          <p:cNvSpPr>
            <a:spLocks noGrp="1"/>
          </p:cNvSpPr>
          <p:nvPr>
            <p:ph sz="half" idx="3"/>
          </p:nvPr>
        </p:nvSpPr>
        <p:spPr>
          <a:xfrm>
            <a:off x="5045522" y="1231645"/>
            <a:ext cx="2891154" cy="4221480"/>
          </a:xfrm>
          <a:prstGeom prst="rect">
            <a:avLst/>
          </a:prstGeom>
        </p:spPr>
        <p:txBody>
          <a:bodyPr wrap="square" lIns="0" tIns="0" rIns="0" bIns="0">
            <a:spAutoFit/>
          </a:bodyPr>
          <a:lstStyle>
            <a:lvl1pPr>
              <a:defRPr sz="1700" b="0" i="0">
                <a:solidFill>
                  <a:srgbClr val="690304"/>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240"/>
              </a:lnSpc>
            </a:pPr>
            <a:r>
              <a:rPr spc="-85" dirty="0"/>
              <a:t>IUPUI</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976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410325"/>
          </a:xfrm>
          <a:custGeom>
            <a:avLst/>
            <a:gdLst/>
            <a:ahLst/>
            <a:cxnLst/>
            <a:rect l="l" t="t" r="r" b="b"/>
            <a:pathLst>
              <a:path w="9144000" h="6410325">
                <a:moveTo>
                  <a:pt x="0" y="6409944"/>
                </a:moveTo>
                <a:lnTo>
                  <a:pt x="9144000" y="6409944"/>
                </a:lnTo>
                <a:lnTo>
                  <a:pt x="9144000" y="0"/>
                </a:lnTo>
                <a:lnTo>
                  <a:pt x="0" y="0"/>
                </a:lnTo>
                <a:lnTo>
                  <a:pt x="0" y="6409944"/>
                </a:lnTo>
                <a:close/>
              </a:path>
            </a:pathLst>
          </a:custGeom>
          <a:solidFill>
            <a:srgbClr val="C00000"/>
          </a:solidFill>
        </p:spPr>
        <p:txBody>
          <a:bodyPr wrap="square" lIns="0" tIns="0" rIns="0" bIns="0" rtlCol="0"/>
          <a:lstStyle/>
          <a:p>
            <a:endParaRPr/>
          </a:p>
        </p:txBody>
      </p:sp>
      <p:sp>
        <p:nvSpPr>
          <p:cNvPr id="17" name="bg object 17"/>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sp>
        <p:nvSpPr>
          <p:cNvPr id="18" name="bg object 18"/>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19" name="bg object 19"/>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20" name="bg object 20"/>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sp>
        <p:nvSpPr>
          <p:cNvPr id="21" name="bg object 21"/>
          <p:cNvSpPr/>
          <p:nvPr/>
        </p:nvSpPr>
        <p:spPr>
          <a:xfrm>
            <a:off x="0" y="1072896"/>
            <a:ext cx="82550" cy="516890"/>
          </a:xfrm>
          <a:custGeom>
            <a:avLst/>
            <a:gdLst/>
            <a:ahLst/>
            <a:cxnLst/>
            <a:rect l="l" t="t" r="r" b="b"/>
            <a:pathLst>
              <a:path w="82550" h="516890">
                <a:moveTo>
                  <a:pt x="82296" y="0"/>
                </a:moveTo>
                <a:lnTo>
                  <a:pt x="0" y="0"/>
                </a:lnTo>
                <a:lnTo>
                  <a:pt x="0" y="516636"/>
                </a:lnTo>
                <a:lnTo>
                  <a:pt x="82296" y="516636"/>
                </a:lnTo>
                <a:lnTo>
                  <a:pt x="82296" y="0"/>
                </a:lnTo>
                <a:close/>
              </a:path>
            </a:pathLst>
          </a:custGeom>
          <a:solidFill>
            <a:srgbClr val="990000"/>
          </a:solidFill>
        </p:spPr>
        <p:txBody>
          <a:bodyPr wrap="square" lIns="0" tIns="0" rIns="0" bIns="0" rtlCol="0"/>
          <a:lstStyle/>
          <a:p>
            <a:endParaRPr/>
          </a:p>
        </p:txBody>
      </p:sp>
      <p:sp>
        <p:nvSpPr>
          <p:cNvPr id="2" name="Holder 2"/>
          <p:cNvSpPr>
            <a:spLocks noGrp="1"/>
          </p:cNvSpPr>
          <p:nvPr>
            <p:ph type="ctrTitle"/>
          </p:nvPr>
        </p:nvSpPr>
        <p:spPr>
          <a:xfrm>
            <a:off x="608766" y="1049100"/>
            <a:ext cx="5158740" cy="513715"/>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240"/>
              </a:lnSpc>
            </a:pPr>
            <a:r>
              <a:rPr spc="-85" dirty="0"/>
              <a:t>IUPUI</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100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240"/>
              </a:lnSpc>
            </a:pPr>
            <a:r>
              <a:rPr spc="-85" dirty="0"/>
              <a:t>IUPUI</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7567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mn-lt"/>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BentonSans Regular" panose="02000504020000020004" pitchFamily="2" charset="0"/>
                <a:cs typeface="Arial"/>
              </a:defRPr>
            </a:lvl1pPr>
          </a:lstStyle>
          <a:p>
            <a:pPr lvl="0"/>
            <a:r>
              <a:rPr lang="en-US" dirty="0"/>
              <a:t>SECTION NUMBER OR SUBTITLE</a:t>
            </a:r>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mn-lt"/>
                <a:cs typeface="Arial"/>
              </a:defRPr>
            </a:lvl1pPr>
          </a:lstStyle>
          <a:p>
            <a:r>
              <a:rPr lang="en-US" dirty="0"/>
              <a:t>Click to edit master title style</a:t>
            </a:r>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404041"/>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mn-lt"/>
                <a:cs typeface="Arial"/>
              </a:defRPr>
            </a:lvl1pPr>
          </a:lstStyle>
          <a:p>
            <a:r>
              <a:rPr lang="en-US" dirty="0"/>
              <a:t>Click to edit master title style</a:t>
            </a:r>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spcAft>
                <a:spcPts val="0"/>
              </a:spcAft>
              <a:buFont typeface="Arial"/>
              <a:buChar char="•"/>
              <a:defRPr sz="1800">
                <a:solidFill>
                  <a:srgbClr val="404041"/>
                </a:solidFill>
                <a:latin typeface="+mn-lt"/>
                <a:cs typeface="Arial"/>
              </a:defRPr>
            </a:lvl1pPr>
            <a:lvl2pPr marL="742950" indent="-285750">
              <a:lnSpc>
                <a:spcPct val="100000"/>
              </a:lnSpc>
              <a:spcAft>
                <a:spcPts val="0"/>
              </a:spcAft>
              <a:buFont typeface="Arial"/>
              <a:buChar char="•"/>
              <a:defRPr sz="1800">
                <a:solidFill>
                  <a:srgbClr val="404041"/>
                </a:solidFill>
                <a:latin typeface="+mn-lt"/>
                <a:cs typeface="Arial"/>
              </a:defRPr>
            </a:lvl2pPr>
            <a:lvl3pPr marL="1143000" indent="-228600">
              <a:lnSpc>
                <a:spcPct val="100000"/>
              </a:lnSpc>
              <a:spcAft>
                <a:spcPts val="0"/>
              </a:spcAft>
              <a:buFont typeface="Arial"/>
              <a:buChar char="•"/>
              <a:defRPr sz="1800">
                <a:solidFill>
                  <a:srgbClr val="404041"/>
                </a:solidFill>
                <a:latin typeface="+mn-lt"/>
                <a:cs typeface="Arial"/>
              </a:defRPr>
            </a:lvl3pPr>
            <a:lvl4pPr marL="1600200" indent="-228600">
              <a:lnSpc>
                <a:spcPct val="100000"/>
              </a:lnSpc>
              <a:spcAft>
                <a:spcPts val="0"/>
              </a:spcAft>
              <a:buFont typeface="Arial"/>
              <a:buChar char="•"/>
              <a:defRPr sz="1800">
                <a:solidFill>
                  <a:srgbClr val="404041"/>
                </a:solidFill>
                <a:latin typeface="+mn-lt"/>
                <a:cs typeface="Arial"/>
              </a:defRPr>
            </a:lvl4pPr>
            <a:lvl5pPr marL="2057400" indent="-228600">
              <a:lnSpc>
                <a:spcPct val="100000"/>
              </a:lnSpc>
              <a:spcAft>
                <a:spcPts val="0"/>
              </a:spcAft>
              <a:buFont typeface="Arial"/>
              <a:buChar char="•"/>
              <a:defRPr sz="1800">
                <a:solidFill>
                  <a:srgbClr val="404041"/>
                </a:solidFill>
                <a:latin typeface="+mn-lt"/>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0"/>
          </p:nvPr>
        </p:nvSpPr>
        <p:spPr>
          <a:xfrm>
            <a:off x="5573059" y="0"/>
            <a:ext cx="3570941" cy="6858000"/>
          </a:xfrm>
        </p:spPr>
        <p:txBody>
          <a:bodyPr/>
          <a:lstStyle/>
          <a:p>
            <a:r>
              <a:rPr lang="en-US" dirty="0"/>
              <a:t>Click icon to add picture</a:t>
            </a:r>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IUPUI</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mn-lt"/>
                <a:cs typeface="Arial"/>
              </a:defRPr>
            </a:lvl1pPr>
          </a:lstStyle>
          <a:p>
            <a:r>
              <a:rPr lang="en-US" dirty="0"/>
              <a:t>Click to edit master title style</a:t>
            </a:r>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FFFFFF"/>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dirty="0"/>
              <a:t>Click icon to add picture</a:t>
            </a:r>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mn-lt"/>
                <a:cs typeface="Arial"/>
              </a:defRPr>
            </a:lvl1pPr>
          </a:lstStyle>
          <a:p>
            <a:r>
              <a:rPr lang="en-US" dirty="0"/>
              <a:t>Click to edit master title style</a:t>
            </a:r>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BentonSans Regular" panose="02000504020000020004" pitchFamily="2" charset="0"/>
                <a:cs typeface="Arial"/>
              </a:defRPr>
            </a:lvl1pPr>
            <a:lvl2pPr marL="742950" indent="-285750">
              <a:lnSpc>
                <a:spcPct val="100000"/>
              </a:lnSpc>
              <a:buFont typeface="Arial"/>
              <a:buChar char="•"/>
              <a:defRPr sz="1800">
                <a:solidFill>
                  <a:srgbClr val="FFFFFF"/>
                </a:solidFill>
                <a:latin typeface="BentonSans Regular" panose="02000504020000020004" pitchFamily="2" charset="0"/>
                <a:cs typeface="Arial"/>
              </a:defRPr>
            </a:lvl2pPr>
            <a:lvl3pPr marL="1143000" indent="-228600">
              <a:lnSpc>
                <a:spcPct val="100000"/>
              </a:lnSpc>
              <a:buFont typeface="Arial"/>
              <a:buChar char="•"/>
              <a:defRPr sz="1800">
                <a:solidFill>
                  <a:srgbClr val="FFFFFF"/>
                </a:solidFill>
                <a:latin typeface="BentonSans Regular" panose="02000504020000020004" pitchFamily="2" charset="0"/>
                <a:cs typeface="Arial"/>
              </a:defRPr>
            </a:lvl3pPr>
            <a:lvl4pPr marL="1600200" indent="-228600">
              <a:lnSpc>
                <a:spcPct val="100000"/>
              </a:lnSpc>
              <a:buFont typeface="Arial"/>
              <a:buChar char="•"/>
              <a:defRPr sz="1800">
                <a:solidFill>
                  <a:srgbClr val="FFFFFF"/>
                </a:solidFill>
                <a:latin typeface="BentonSans Regular" panose="02000504020000020004" pitchFamily="2" charset="0"/>
                <a:cs typeface="Arial"/>
              </a:defRPr>
            </a:lvl4pPr>
            <a:lvl5pPr marL="2057400" indent="-228600">
              <a:lnSpc>
                <a:spcPct val="100000"/>
              </a:lnSpc>
              <a:buFont typeface="Arial"/>
              <a:buChar char="•"/>
              <a:defRPr sz="1800">
                <a:solidFill>
                  <a:srgbClr val="FFFFFF"/>
                </a:solidFill>
                <a:latin typeface="BentonSans Regular" panose="02000504020000020004" pitchFamily="2" charset="0"/>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mj-lt"/>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dirty="0"/>
              <a:t>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 id="2147493479" r:id="rId10"/>
    <p:sldLayoutId id="2147493480" r:id="rId11"/>
    <p:sldLayoutId id="2147493481" r:id="rId12"/>
    <p:sldLayoutId id="2147493482" r:id="rId13"/>
    <p:sldLayoutId id="2147493483" r:id="rId14"/>
  </p:sldLayoutIdLst>
  <p:txStyles>
    <p:titleStyle>
      <a:lvl1pPr algn="l" defTabSz="457200" rtl="0" eaLnBrk="1" latinLnBrk="0" hangingPunct="1">
        <a:spcBef>
          <a:spcPct val="0"/>
        </a:spcBef>
        <a:buNone/>
        <a:defRPr sz="3200" b="1" i="0" kern="100" spc="0">
          <a:solidFill>
            <a:schemeClr val="tx1"/>
          </a:solidFill>
          <a:latin typeface="BentonSans Regular" panose="02000504020000020004" pitchFamily="2" charset="0"/>
          <a:ea typeface="+mj-ea"/>
          <a:cs typeface="Arial"/>
        </a:defRPr>
      </a:lvl1pPr>
    </p:titleStyle>
    <p:bodyStyle>
      <a:lvl1pPr marL="342900" indent="-342900" algn="l" defTabSz="457200" rtl="0" eaLnBrk="1" latinLnBrk="0" hangingPunct="1">
        <a:lnSpc>
          <a:spcPct val="100000"/>
        </a:lnSpc>
        <a:spcBef>
          <a:spcPts val="0"/>
        </a:spcBef>
        <a:spcAft>
          <a:spcPts val="0"/>
        </a:spcAft>
        <a:buClr>
          <a:schemeClr val="tx1">
            <a:lumMod val="50000"/>
            <a:lumOff val="50000"/>
          </a:schemeClr>
        </a:buClr>
        <a:buSzPct val="100000"/>
        <a:buFont typeface="Wingdings" charset="2"/>
        <a:buChar char="§"/>
        <a:defRPr sz="1800" kern="1200">
          <a:solidFill>
            <a:schemeClr val="tx1"/>
          </a:solidFill>
          <a:latin typeface="BentonSans Regular" panose="02000504020000020004" pitchFamily="2" charset="0"/>
          <a:ea typeface="+mn-ea"/>
          <a:cs typeface="Arial"/>
        </a:defRPr>
      </a:lvl1pPr>
      <a:lvl2pPr marL="742950" indent="-285750" algn="l" defTabSz="457200" rtl="0" eaLnBrk="1" latinLnBrk="0" hangingPunct="1">
        <a:lnSpc>
          <a:spcPct val="100000"/>
        </a:lnSpc>
        <a:spcBef>
          <a:spcPts val="0"/>
        </a:spcBef>
        <a:spcAft>
          <a:spcPts val="0"/>
        </a:spcAft>
        <a:buFont typeface="Arial"/>
        <a:buChar char="–"/>
        <a:defRPr sz="1800" kern="1200">
          <a:solidFill>
            <a:schemeClr val="tx1"/>
          </a:solidFill>
          <a:latin typeface="BentonSans Regular" panose="02000504020000020004" pitchFamily="2" charset="0"/>
          <a:ea typeface="+mn-ea"/>
          <a:cs typeface="Arial"/>
        </a:defRPr>
      </a:lvl2pPr>
      <a:lvl3pPr marL="1143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BentonSans Regular" panose="02000504020000020004" pitchFamily="2" charset="0"/>
          <a:ea typeface="+mn-ea"/>
          <a:cs typeface="Arial"/>
        </a:defRPr>
      </a:lvl3pPr>
      <a:lvl4pPr marL="16002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BentonSans Regular" panose="02000504020000020004" pitchFamily="2" charset="0"/>
          <a:ea typeface="+mn-ea"/>
          <a:cs typeface="Arial"/>
        </a:defRPr>
      </a:lvl4pPr>
      <a:lvl5pPr marL="20574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BentonSans Regular" panose="02000504020000020004"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ndiana.sharepoint.com/:w:/s/msteams_a13432/EdoSSbOVDbpLto0CpS8AoxkBD-8MaROxxghaKDwHKMoYmg?e=pz1dX5" TargetMode="External"/><Relationship Id="rId2" Type="http://schemas.openxmlformats.org/officeDocument/2006/relationships/hyperlink" Target="https://indiana.sharepoint.com/:w:/s/msteams_a13432/ETdd_7b6AStIulJnOYI23SoBsALNuqHygvzGjvzfz4rc9w?e=qYcLmQ" TargetMode="External"/><Relationship Id="rId1" Type="http://schemas.openxmlformats.org/officeDocument/2006/relationships/slideLayout" Target="../slideLayouts/slideLayout3.xml"/><Relationship Id="rId5" Type="http://schemas.openxmlformats.org/officeDocument/2006/relationships/hyperlink" Target="https://academicaffairs.iupui.edu/Faculty-Affairs/promotiontenure/dossier/Dossier-Samples" TargetMode="External"/><Relationship Id="rId4" Type="http://schemas.openxmlformats.org/officeDocument/2006/relationships/hyperlink" Target="https://indiana.sharepoint.com/:w:/s/msteams_a13432/EWM_G80loD5Eh9iUZvQyQyABRIRen0ayHvMExgQ8kCYH3g?e=zM5wR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academicaffairs.iupui.edu/Faculty-Affairs/promotiontenure/dossier/"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academicaffairs.iupui.edu/AAContent/Html/Media/AAContent/02-PromotionTenure/PromotionAndTenure/ptguidelines-current-year-final.pdf"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hyperlink" Target="https://academicaffairs.iupui.edu/Faculty-Affairs/promotiontenure/dossier/"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www.insidehighered.com/news/2022/01/19/study-grade-satisfaction-major-factor-student-evals?utm_source=Inside+Higher+Ed&amp;utm_campaign=5810de558e-DNU_2021_COPY_02&amp;utm_medium=email&amp;utm_term=0_1fcbc04421-5810de558e-199856029&amp;mc_cid=5810de558e&amp;mc_eid=b1c1319b0a"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hyperlink" Target="https://researchmetrics.iupui.edu/" TargetMode="External"/><Relationship Id="rId2" Type="http://schemas.openxmlformats.org/officeDocument/2006/relationships/hyperlink" Target="https://scholarworks.iupui.edu/"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s://academicaffairs.iupui.edu/Faculty-Affairs/promotiontenure/dossier/Dossier-Samples"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rapplega@iupui.edu"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mailto:wmmiller@iupui.edu" TargetMode="External"/><Relationship Id="rId4" Type="http://schemas.openxmlformats.org/officeDocument/2006/relationships/hyperlink" Target="mailto:mferguso@iupui.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Dossier Preparation for Integrative Cases – </a:t>
            </a:r>
            <a:br>
              <a:rPr lang="en-US" dirty="0"/>
            </a:br>
            <a:r>
              <a:rPr lang="en-US" dirty="0"/>
              <a:t>DEI and Thematic</a:t>
            </a:r>
          </a:p>
        </p:txBody>
      </p:sp>
      <p:sp>
        <p:nvSpPr>
          <p:cNvPr id="3" name="Text Placeholder 2"/>
          <p:cNvSpPr>
            <a:spLocks noGrp="1"/>
          </p:cNvSpPr>
          <p:nvPr>
            <p:ph type="body" sz="quarter" idx="10"/>
          </p:nvPr>
        </p:nvSpPr>
        <p:spPr/>
        <p:txBody>
          <a:bodyPr/>
          <a:lstStyle/>
          <a:p>
            <a:pPr lvl="0"/>
            <a:r>
              <a:rPr lang="en-US" dirty="0"/>
              <a:t>IUPUI</a:t>
            </a:r>
          </a:p>
        </p:txBody>
      </p:sp>
      <p:sp>
        <p:nvSpPr>
          <p:cNvPr id="4" name="Text Placeholder 3"/>
          <p:cNvSpPr>
            <a:spLocks noGrp="1"/>
          </p:cNvSpPr>
          <p:nvPr>
            <p:ph type="body" sz="quarter" idx="11"/>
          </p:nvPr>
        </p:nvSpPr>
        <p:spPr/>
        <p:txBody>
          <a:bodyPr/>
          <a:lstStyle/>
          <a:p>
            <a:r>
              <a:rPr lang="en-US" dirty="0"/>
              <a:t>Office of Academic Affairs</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3" y="3416048"/>
            <a:ext cx="7141881" cy="1098802"/>
          </a:xfrm>
        </p:spPr>
        <p:txBody>
          <a:bodyPr/>
          <a:lstStyle/>
          <a:p>
            <a:r>
              <a:rPr lang="en-US" dirty="0"/>
              <a:t>Candidate statement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0"/>
            <a:ext cx="6191250" cy="2390775"/>
          </a:xfrm>
          <a:prstGeom prst="rect">
            <a:avLst/>
          </a:prstGeom>
        </p:spPr>
      </p:pic>
    </p:spTree>
    <p:extLst>
      <p:ext uri="{BB962C8B-B14F-4D97-AF65-F5344CB8AC3E}">
        <p14:creationId xmlns:p14="http://schemas.microsoft.com/office/powerpoint/2010/main" val="240952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Candidate statement: states your case</a:t>
            </a:r>
          </a:p>
        </p:txBody>
      </p:sp>
      <p:sp>
        <p:nvSpPr>
          <p:cNvPr id="6" name="Text Placeholder 5"/>
          <p:cNvSpPr>
            <a:spLocks noGrp="1"/>
          </p:cNvSpPr>
          <p:nvPr>
            <p:ph type="body" sz="quarter" idx="10"/>
          </p:nvPr>
        </p:nvSpPr>
        <p:spPr/>
        <p:txBody>
          <a:bodyPr/>
          <a:lstStyle/>
          <a:p>
            <a:endParaRPr lang="en-US"/>
          </a:p>
        </p:txBody>
      </p:sp>
      <p:sp>
        <p:nvSpPr>
          <p:cNvPr id="5" name="Content Placeholder 4"/>
          <p:cNvSpPr>
            <a:spLocks noGrp="1"/>
          </p:cNvSpPr>
          <p:nvPr>
            <p:ph idx="1"/>
          </p:nvPr>
        </p:nvSpPr>
        <p:spPr/>
        <p:txBody>
          <a:bodyPr>
            <a:normAutofit/>
          </a:bodyPr>
          <a:lstStyle/>
          <a:p>
            <a:pPr>
              <a:buFont typeface="Arial" panose="020B0604020202020204" pitchFamily="34" charset="0"/>
              <a:buChar char="•"/>
            </a:pPr>
            <a:r>
              <a:rPr lang="en-US" sz="2000" dirty="0"/>
              <a:t>5-7 pages (single-spaced; regular margins)</a:t>
            </a:r>
          </a:p>
          <a:p>
            <a:pPr lvl="1">
              <a:buFont typeface="Arial" panose="020B0604020202020204" pitchFamily="34" charset="0"/>
              <a:buChar char="•"/>
            </a:pPr>
            <a:r>
              <a:rPr lang="en-US" sz="1800" dirty="0"/>
              <a:t>Additional details or explanations go in the rest of the dossier</a:t>
            </a:r>
          </a:p>
          <a:p>
            <a:pPr lvl="1">
              <a:buFont typeface="Arial" panose="020B0604020202020204" pitchFamily="34" charset="0"/>
              <a:buChar char="•"/>
            </a:pPr>
            <a:endParaRPr lang="en-US" sz="1800" dirty="0"/>
          </a:p>
          <a:p>
            <a:pPr>
              <a:buFont typeface="Arial" panose="020B0604020202020204" pitchFamily="34" charset="0"/>
              <a:buChar char="•"/>
            </a:pPr>
            <a:r>
              <a:rPr lang="en-US" sz="2000" dirty="0"/>
              <a:t>Your present accomplishments and your future plans</a:t>
            </a:r>
          </a:p>
          <a:p>
            <a:pPr>
              <a:buFont typeface="Arial" panose="020B0604020202020204" pitchFamily="34" charset="0"/>
              <a:buChar char="•"/>
            </a:pPr>
            <a:endParaRPr lang="en-US" sz="2000" dirty="0"/>
          </a:p>
          <a:p>
            <a:pPr>
              <a:buFont typeface="Arial" panose="020B0604020202020204" pitchFamily="34" charset="0"/>
              <a:buChar char="•"/>
            </a:pPr>
            <a:r>
              <a:rPr lang="en-US" sz="2000" dirty="0"/>
              <a:t>The case is grounded in a sophisticated DEI or thematic philosophy</a:t>
            </a:r>
          </a:p>
          <a:p>
            <a:pPr>
              <a:buFont typeface="Arial" panose="020B0604020202020204" pitchFamily="34" charset="0"/>
              <a:buChar char="•"/>
            </a:pPr>
            <a:endParaRPr lang="en-US" sz="2000" dirty="0"/>
          </a:p>
          <a:p>
            <a:pPr>
              <a:buFont typeface="Arial" panose="020B0604020202020204" pitchFamily="34" charset="0"/>
              <a:buChar char="•"/>
            </a:pPr>
            <a:r>
              <a:rPr lang="en-US" sz="2000" dirty="0"/>
              <a:t>Accomplishments that are ‘direct’ impact, not or not just scholarly dissemination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Satisfying satisfactory in teaching, research, and service</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9509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D1B5-C9FD-F2DB-7DF8-D508543D62F8}"/>
              </a:ext>
            </a:extLst>
          </p:cNvPr>
          <p:cNvSpPr>
            <a:spLocks noGrp="1"/>
          </p:cNvSpPr>
          <p:nvPr>
            <p:ph type="ctrTitle"/>
          </p:nvPr>
        </p:nvSpPr>
        <p:spPr/>
        <p:txBody>
          <a:bodyPr>
            <a:normAutofit/>
          </a:bodyPr>
          <a:lstStyle/>
          <a:p>
            <a:r>
              <a:rPr lang="en-US" dirty="0"/>
              <a:t>DEI or Thematic Philosophy Statement</a:t>
            </a:r>
          </a:p>
        </p:txBody>
      </p:sp>
      <p:sp>
        <p:nvSpPr>
          <p:cNvPr id="4" name="Content Placeholder 3">
            <a:extLst>
              <a:ext uri="{FF2B5EF4-FFF2-40B4-BE49-F238E27FC236}">
                <a16:creationId xmlns:a16="http://schemas.microsoft.com/office/drawing/2014/main" id="{3E53FA85-998A-75AD-5347-25F7E5F6C39D}"/>
              </a:ext>
            </a:extLst>
          </p:cNvPr>
          <p:cNvSpPr>
            <a:spLocks noGrp="1"/>
          </p:cNvSpPr>
          <p:nvPr>
            <p:ph idx="1"/>
          </p:nvPr>
        </p:nvSpPr>
        <p:spPr/>
        <p:txBody>
          <a:bodyPr>
            <a:normAutofit/>
          </a:bodyPr>
          <a:lstStyle/>
          <a:p>
            <a:pPr marL="0" marR="0" indent="0" algn="l">
              <a:spcBef>
                <a:spcPts val="0"/>
              </a:spcBef>
              <a:spcAft>
                <a:spcPts val="0"/>
              </a:spcAft>
              <a:buNone/>
            </a:pPr>
            <a:r>
              <a:rPr lang="en-US" sz="2000" b="0" i="0" u="none" strike="noStrike" dirty="0">
                <a:solidFill>
                  <a:schemeClr val="bg1"/>
                </a:solidFill>
                <a:effectLst/>
              </a:rPr>
              <a:t>A DEI philosophy statement explains to the reader what particular aspect or angle of DEI(J) the candidate works on: refugee integration, educational disparities, research bias, etc. </a:t>
            </a:r>
          </a:p>
          <a:p>
            <a:pPr marL="0" marR="0" indent="0" algn="l">
              <a:spcBef>
                <a:spcPts val="0"/>
              </a:spcBef>
              <a:spcAft>
                <a:spcPts val="0"/>
              </a:spcAft>
              <a:buNone/>
            </a:pPr>
            <a:endParaRPr lang="en-US" sz="2000" dirty="0">
              <a:solidFill>
                <a:schemeClr val="bg1"/>
              </a:solidFill>
            </a:endParaRPr>
          </a:p>
          <a:p>
            <a:pPr marL="0" marR="0" indent="0" algn="l">
              <a:spcBef>
                <a:spcPts val="0"/>
              </a:spcBef>
              <a:spcAft>
                <a:spcPts val="0"/>
              </a:spcAft>
              <a:buNone/>
            </a:pPr>
            <a:r>
              <a:rPr lang="en-US" sz="2000" b="0" i="0" u="none" strike="noStrike" dirty="0">
                <a:solidFill>
                  <a:schemeClr val="bg1"/>
                </a:solidFill>
                <a:effectLst/>
              </a:rPr>
              <a:t>For the ‘thematic’ case, the candidate should state their commitment/position on the theme. Examp</a:t>
            </a:r>
            <a:r>
              <a:rPr lang="en-US" sz="2000" dirty="0">
                <a:solidFill>
                  <a:schemeClr val="bg1"/>
                </a:solidFill>
              </a:rPr>
              <a:t>les:</a:t>
            </a:r>
            <a:r>
              <a:rPr lang="en-US" sz="2000" b="0" i="0" u="none" strike="noStrike" dirty="0">
                <a:solidFill>
                  <a:schemeClr val="bg1"/>
                </a:solidFill>
                <a:effectLst/>
              </a:rPr>
              <a:t> “community-engaged scholar” or “global education” or “translational science”</a:t>
            </a:r>
          </a:p>
          <a:p>
            <a:pPr marL="0" marR="0" indent="0" algn="l">
              <a:spcBef>
                <a:spcPts val="0"/>
              </a:spcBef>
              <a:spcAft>
                <a:spcPts val="0"/>
              </a:spcAft>
              <a:buNone/>
            </a:pPr>
            <a:endParaRPr lang="en-US" sz="2000" dirty="0">
              <a:solidFill>
                <a:schemeClr val="bg1"/>
              </a:solidFill>
            </a:endParaRPr>
          </a:p>
          <a:p>
            <a:pPr marL="0" marR="0" indent="0" algn="l">
              <a:spcBef>
                <a:spcPts val="0"/>
              </a:spcBef>
              <a:spcAft>
                <a:spcPts val="0"/>
              </a:spcAft>
              <a:buNone/>
            </a:pPr>
            <a:r>
              <a:rPr lang="en-US" sz="2000" b="0" i="0" u="none" strike="noStrike" dirty="0">
                <a:solidFill>
                  <a:schemeClr val="bg1"/>
                </a:solidFill>
                <a:effectLst/>
              </a:rPr>
              <a:t> </a:t>
            </a:r>
            <a:r>
              <a:rPr lang="en-US" sz="2000" dirty="0">
                <a:solidFill>
                  <a:schemeClr val="bg1"/>
                </a:solidFill>
              </a:rPr>
              <a:t>T</a:t>
            </a:r>
            <a:r>
              <a:rPr lang="en-US" sz="2000" b="0" i="0" u="none" strike="noStrike" dirty="0">
                <a:solidFill>
                  <a:schemeClr val="bg1"/>
                </a:solidFill>
                <a:effectLst/>
              </a:rPr>
              <a:t>his is something that is not just “I do research.”</a:t>
            </a:r>
          </a:p>
        </p:txBody>
      </p:sp>
      <p:sp>
        <p:nvSpPr>
          <p:cNvPr id="3" name="Text Placeholder 2">
            <a:extLst>
              <a:ext uri="{FF2B5EF4-FFF2-40B4-BE49-F238E27FC236}">
                <a16:creationId xmlns:a16="http://schemas.microsoft.com/office/drawing/2014/main" id="{AB189EB4-698B-78EE-1529-70A153D92878}"/>
              </a:ext>
            </a:extLst>
          </p:cNvPr>
          <p:cNvSpPr>
            <a:spLocks noGrp="1"/>
          </p:cNvSpPr>
          <p:nvPr>
            <p:ph type="body" sz="quarter" idx="10"/>
          </p:nvPr>
        </p:nvSpPr>
        <p:spPr/>
        <p:txBody>
          <a:bodyPr/>
          <a:lstStyle/>
          <a:p>
            <a:r>
              <a:rPr lang="en-US" dirty="0"/>
              <a:t>Balanced-Integrative Thematic Case</a:t>
            </a:r>
          </a:p>
          <a:p>
            <a:endParaRPr lang="en-US" dirty="0"/>
          </a:p>
        </p:txBody>
      </p:sp>
    </p:spTree>
    <p:extLst>
      <p:ext uri="{BB962C8B-B14F-4D97-AF65-F5344CB8AC3E}">
        <p14:creationId xmlns:p14="http://schemas.microsoft.com/office/powerpoint/2010/main" val="212911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E4417-984D-ED85-7096-26ECCE12F9C8}"/>
              </a:ext>
            </a:extLst>
          </p:cNvPr>
          <p:cNvSpPr>
            <a:spLocks noGrp="1"/>
          </p:cNvSpPr>
          <p:nvPr>
            <p:ph type="ctrTitle"/>
          </p:nvPr>
        </p:nvSpPr>
        <p:spPr/>
        <p:txBody>
          <a:bodyPr/>
          <a:lstStyle/>
          <a:p>
            <a:r>
              <a:rPr lang="en-US" dirty="0"/>
              <a:t>Template</a:t>
            </a:r>
          </a:p>
        </p:txBody>
      </p:sp>
      <p:sp>
        <p:nvSpPr>
          <p:cNvPr id="6" name="Text Placeholder 5">
            <a:extLst>
              <a:ext uri="{FF2B5EF4-FFF2-40B4-BE49-F238E27FC236}">
                <a16:creationId xmlns:a16="http://schemas.microsoft.com/office/drawing/2014/main" id="{A093DC27-E628-F2AB-1B81-E6DF98316A2C}"/>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67179451-5D62-0381-A4D3-239A94D8BFA6}"/>
              </a:ext>
            </a:extLst>
          </p:cNvPr>
          <p:cNvSpPr>
            <a:spLocks noGrp="1"/>
          </p:cNvSpPr>
          <p:nvPr>
            <p:ph idx="1"/>
          </p:nvPr>
        </p:nvSpPr>
        <p:spPr/>
        <p:txBody>
          <a:bodyPr>
            <a:normAutofit lnSpcReduction="10000"/>
          </a:bodyPr>
          <a:lstStyle/>
          <a:p>
            <a:pPr marL="0" indent="0">
              <a:buNone/>
            </a:pPr>
            <a:r>
              <a:rPr lang="en-US" dirty="0"/>
              <a:t>Introduction: Who you are, what you are applying for, introduce integrative themes and sub-themes</a:t>
            </a:r>
          </a:p>
          <a:p>
            <a:pPr marL="0" indent="0">
              <a:buNone/>
            </a:pPr>
            <a:endParaRPr lang="en-US" dirty="0"/>
          </a:p>
          <a:p>
            <a:pPr marL="0" indent="0">
              <a:buNone/>
            </a:pPr>
            <a:r>
              <a:rPr lang="en-US" dirty="0"/>
              <a:t>Section 1: Sections on sub-themes; signature work products Independence, grant trajectory if applicable, impact</a:t>
            </a:r>
          </a:p>
          <a:p>
            <a:pPr marL="0" indent="0">
              <a:buNone/>
            </a:pPr>
            <a:r>
              <a:rPr lang="en-US" dirty="0"/>
              <a:t>Future plans</a:t>
            </a:r>
          </a:p>
          <a:p>
            <a:pPr marL="0" indent="0">
              <a:buNone/>
            </a:pPr>
            <a:r>
              <a:rPr lang="en-US" dirty="0"/>
              <a:t>3-4 pages</a:t>
            </a:r>
          </a:p>
          <a:p>
            <a:pPr marL="0" indent="0">
              <a:buNone/>
            </a:pPr>
            <a:endParaRPr lang="en-US" dirty="0"/>
          </a:p>
          <a:p>
            <a:pPr marL="0" indent="0">
              <a:buNone/>
            </a:pPr>
            <a:r>
              <a:rPr lang="en-US" dirty="0"/>
              <a:t>Sections 2-3: Addressing teaching, research, and service </a:t>
            </a:r>
          </a:p>
          <a:p>
            <a:pPr marL="0" indent="0">
              <a:buNone/>
            </a:pPr>
            <a:r>
              <a:rPr lang="en-US" dirty="0"/>
              <a:t>At least satisfactory work in these areas—how you contribute to unit mission 1 page</a:t>
            </a:r>
          </a:p>
          <a:p>
            <a:pPr marL="0" indent="0">
              <a:buNone/>
            </a:pPr>
            <a:endParaRPr lang="en-US" dirty="0"/>
          </a:p>
          <a:p>
            <a:pPr marL="0" indent="0">
              <a:buNone/>
            </a:pPr>
            <a:r>
              <a:rPr lang="en-US" dirty="0"/>
              <a:t>Section 4: Summary</a:t>
            </a:r>
          </a:p>
          <a:p>
            <a:pPr marL="0" indent="0">
              <a:buNone/>
            </a:pPr>
            <a:r>
              <a:rPr lang="en-US" dirty="0"/>
              <a:t>Distinctive individual contribution to unit/IUPUI/IU Plans for the future</a:t>
            </a:r>
          </a:p>
          <a:p>
            <a:pPr marL="0" indent="0">
              <a:buNone/>
            </a:pPr>
            <a:r>
              <a:rPr lang="en-US" dirty="0"/>
              <a:t>1-3 paragraphs</a:t>
            </a:r>
          </a:p>
          <a:p>
            <a:pPr marL="0" indent="0">
              <a:buNone/>
            </a:pPr>
            <a:endParaRPr lang="en-US" dirty="0"/>
          </a:p>
        </p:txBody>
      </p:sp>
      <p:sp>
        <p:nvSpPr>
          <p:cNvPr id="7" name="object 5">
            <a:extLst>
              <a:ext uri="{FF2B5EF4-FFF2-40B4-BE49-F238E27FC236}">
                <a16:creationId xmlns:a16="http://schemas.microsoft.com/office/drawing/2014/main" id="{F663CCC0-8FCA-F822-18B8-95CD08AEB663}"/>
              </a:ext>
            </a:extLst>
          </p:cNvPr>
          <p:cNvSpPr txBox="1"/>
          <p:nvPr/>
        </p:nvSpPr>
        <p:spPr>
          <a:xfrm>
            <a:off x="3733800" y="726948"/>
            <a:ext cx="4879975" cy="923925"/>
          </a:xfrm>
          <a:prstGeom prst="rect">
            <a:avLst/>
          </a:prstGeom>
          <a:solidFill>
            <a:srgbClr val="EDEBE0"/>
          </a:solidFill>
        </p:spPr>
        <p:txBody>
          <a:bodyPr vert="horz" wrap="square" lIns="0" tIns="31115" rIns="0" bIns="0" rtlCol="0">
            <a:spAutoFit/>
          </a:bodyPr>
          <a:lstStyle/>
          <a:p>
            <a:pPr marL="377190" indent="-287020">
              <a:lnSpc>
                <a:spcPct val="100000"/>
              </a:lnSpc>
              <a:spcBef>
                <a:spcPts val="245"/>
              </a:spcBef>
              <a:buChar char="•"/>
              <a:tabLst>
                <a:tab pos="377190" algn="l"/>
                <a:tab pos="377825" algn="l"/>
              </a:tabLst>
            </a:pPr>
            <a:r>
              <a:rPr sz="1800" spc="-125" dirty="0">
                <a:latin typeface="Arial"/>
                <a:cs typeface="Arial"/>
              </a:rPr>
              <a:t>Reference</a:t>
            </a:r>
            <a:r>
              <a:rPr sz="1800" spc="-15" dirty="0">
                <a:latin typeface="Arial"/>
                <a:cs typeface="Arial"/>
              </a:rPr>
              <a:t> </a:t>
            </a:r>
            <a:r>
              <a:rPr sz="1800" spc="-55" dirty="0">
                <a:latin typeface="Arial"/>
                <a:cs typeface="Arial"/>
              </a:rPr>
              <a:t>your</a:t>
            </a:r>
            <a:r>
              <a:rPr sz="1800" spc="-50" dirty="0">
                <a:latin typeface="Arial"/>
                <a:cs typeface="Arial"/>
              </a:rPr>
              <a:t> department/school</a:t>
            </a:r>
            <a:r>
              <a:rPr sz="1800" spc="-20" dirty="0">
                <a:latin typeface="Arial"/>
                <a:cs typeface="Arial"/>
              </a:rPr>
              <a:t> </a:t>
            </a:r>
            <a:r>
              <a:rPr sz="1800" spc="-10" dirty="0">
                <a:latin typeface="Arial"/>
                <a:cs typeface="Arial"/>
              </a:rPr>
              <a:t>criteria</a:t>
            </a:r>
            <a:endParaRPr sz="1800" dirty="0">
              <a:latin typeface="Arial"/>
              <a:cs typeface="Arial"/>
            </a:endParaRPr>
          </a:p>
          <a:p>
            <a:pPr marL="377190" indent="-287020">
              <a:lnSpc>
                <a:spcPct val="100000"/>
              </a:lnSpc>
              <a:buChar char="•"/>
              <a:tabLst>
                <a:tab pos="377190" algn="l"/>
                <a:tab pos="377825" algn="l"/>
              </a:tabLst>
            </a:pPr>
            <a:r>
              <a:rPr sz="1800" spc="-140" dirty="0">
                <a:latin typeface="Arial"/>
                <a:cs typeface="Arial"/>
              </a:rPr>
              <a:t>Focus,</a:t>
            </a:r>
            <a:r>
              <a:rPr sz="1800" spc="-85" dirty="0">
                <a:latin typeface="Arial"/>
                <a:cs typeface="Arial"/>
              </a:rPr>
              <a:t> </a:t>
            </a:r>
            <a:r>
              <a:rPr sz="1800" spc="-10" dirty="0">
                <a:latin typeface="Arial"/>
                <a:cs typeface="Arial"/>
              </a:rPr>
              <a:t>don’t</a:t>
            </a:r>
            <a:r>
              <a:rPr sz="1800" spc="-80" dirty="0">
                <a:latin typeface="Arial"/>
                <a:cs typeface="Arial"/>
              </a:rPr>
              <a:t> </a:t>
            </a:r>
            <a:r>
              <a:rPr sz="1800" spc="-20" dirty="0">
                <a:latin typeface="Arial"/>
                <a:cs typeface="Arial"/>
              </a:rPr>
              <a:t>dump</a:t>
            </a:r>
            <a:endParaRPr sz="1800" dirty="0">
              <a:latin typeface="Arial"/>
              <a:cs typeface="Arial"/>
            </a:endParaRPr>
          </a:p>
          <a:p>
            <a:pPr marL="377190" indent="-287020">
              <a:lnSpc>
                <a:spcPct val="100000"/>
              </a:lnSpc>
              <a:buChar char="•"/>
              <a:tabLst>
                <a:tab pos="377190" algn="l"/>
                <a:tab pos="377825" algn="l"/>
              </a:tabLst>
            </a:pPr>
            <a:r>
              <a:rPr sz="1800" spc="-85" dirty="0">
                <a:latin typeface="Arial"/>
                <a:cs typeface="Arial"/>
              </a:rPr>
              <a:t>Edit</a:t>
            </a:r>
            <a:r>
              <a:rPr sz="1800" spc="-65" dirty="0">
                <a:latin typeface="Arial"/>
                <a:cs typeface="Arial"/>
              </a:rPr>
              <a:t> </a:t>
            </a:r>
            <a:r>
              <a:rPr sz="1800" spc="-10" dirty="0">
                <a:latin typeface="Arial"/>
                <a:cs typeface="Arial"/>
              </a:rPr>
              <a:t>for</a:t>
            </a:r>
            <a:r>
              <a:rPr sz="1800" spc="-75" dirty="0">
                <a:latin typeface="Arial"/>
                <a:cs typeface="Arial"/>
              </a:rPr>
              <a:t> </a:t>
            </a:r>
            <a:r>
              <a:rPr sz="1800" spc="-100" dirty="0">
                <a:latin typeface="Arial"/>
                <a:cs typeface="Arial"/>
              </a:rPr>
              <a:t>consistency</a:t>
            </a:r>
            <a:r>
              <a:rPr sz="1800" spc="-55" dirty="0">
                <a:latin typeface="Arial"/>
                <a:cs typeface="Arial"/>
              </a:rPr>
              <a:t> </a:t>
            </a:r>
            <a:r>
              <a:rPr sz="1800" dirty="0">
                <a:latin typeface="Arial"/>
                <a:cs typeface="Arial"/>
              </a:rPr>
              <a:t>with</a:t>
            </a:r>
            <a:r>
              <a:rPr sz="1800" spc="-55" dirty="0">
                <a:latin typeface="Arial"/>
                <a:cs typeface="Arial"/>
              </a:rPr>
              <a:t> </a:t>
            </a:r>
            <a:r>
              <a:rPr sz="1800" spc="-295" dirty="0">
                <a:latin typeface="Arial"/>
                <a:cs typeface="Arial"/>
              </a:rPr>
              <a:t>CV</a:t>
            </a:r>
            <a:endParaRPr sz="1800" dirty="0">
              <a:latin typeface="Arial"/>
              <a:cs typeface="Arial"/>
            </a:endParaRPr>
          </a:p>
        </p:txBody>
      </p:sp>
    </p:spTree>
    <p:extLst>
      <p:ext uri="{BB962C8B-B14F-4D97-AF65-F5344CB8AC3E}">
        <p14:creationId xmlns:p14="http://schemas.microsoft.com/office/powerpoint/2010/main" val="106540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C5D19-0447-8368-C60A-12D46279A0B0}"/>
              </a:ext>
            </a:extLst>
          </p:cNvPr>
          <p:cNvSpPr>
            <a:spLocks noGrp="1"/>
          </p:cNvSpPr>
          <p:nvPr>
            <p:ph type="ctrTitle"/>
          </p:nvPr>
        </p:nvSpPr>
        <p:spPr/>
        <p:txBody>
          <a:bodyPr/>
          <a:lstStyle/>
          <a:p>
            <a:r>
              <a:rPr lang="en-US" dirty="0"/>
              <a:t>Templates and Examples</a:t>
            </a:r>
          </a:p>
        </p:txBody>
      </p:sp>
      <p:sp>
        <p:nvSpPr>
          <p:cNvPr id="6" name="Text Placeholder 5">
            <a:extLst>
              <a:ext uri="{FF2B5EF4-FFF2-40B4-BE49-F238E27FC236}">
                <a16:creationId xmlns:a16="http://schemas.microsoft.com/office/drawing/2014/main" id="{59247FEB-4DCE-336F-41A7-91BCBEA71306}"/>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CEC505D1-A780-18F8-0732-61B3233BEA36}"/>
              </a:ext>
            </a:extLst>
          </p:cNvPr>
          <p:cNvSpPr>
            <a:spLocks noGrp="1"/>
          </p:cNvSpPr>
          <p:nvPr>
            <p:ph idx="1"/>
          </p:nvPr>
        </p:nvSpPr>
        <p:spPr/>
        <p:txBody>
          <a:bodyPr/>
          <a:lstStyle/>
          <a:p>
            <a:pPr marL="12700">
              <a:lnSpc>
                <a:spcPct val="100000"/>
              </a:lnSpc>
              <a:spcBef>
                <a:spcPts val="100"/>
              </a:spcBef>
            </a:pPr>
            <a:r>
              <a:rPr lang="en-US" sz="1800" u="sng" spc="-10" dirty="0">
                <a:solidFill>
                  <a:srgbClr val="0000FF"/>
                </a:solidFill>
                <a:uFill>
                  <a:solidFill>
                    <a:srgbClr val="0000FF"/>
                  </a:solidFill>
                </a:uFill>
                <a:latin typeface="Arial"/>
                <a:cs typeface="Arial"/>
                <a:hlinkClick r:id="rId2"/>
              </a:rPr>
              <a:t>Template</a:t>
            </a:r>
            <a:endParaRPr lang="en-US" sz="1800" dirty="0">
              <a:latin typeface="Arial"/>
              <a:cs typeface="Arial"/>
            </a:endParaRPr>
          </a:p>
          <a:p>
            <a:pPr marL="12700" marR="5080">
              <a:lnSpc>
                <a:spcPct val="200000"/>
              </a:lnSpc>
            </a:pPr>
            <a:r>
              <a:rPr lang="en-US" sz="1800" u="sng" spc="-130" dirty="0">
                <a:solidFill>
                  <a:srgbClr val="0000FF"/>
                </a:solidFill>
                <a:uFill>
                  <a:solidFill>
                    <a:srgbClr val="0000FF"/>
                  </a:solidFill>
                </a:uFill>
                <a:latin typeface="Arial"/>
                <a:cs typeface="Arial"/>
                <a:hlinkClick r:id="rId3"/>
              </a:rPr>
              <a:t>Example</a:t>
            </a:r>
            <a:r>
              <a:rPr lang="en-US" sz="1800" spc="-70" dirty="0">
                <a:solidFill>
                  <a:srgbClr val="0000FF"/>
                </a:solidFill>
                <a:latin typeface="Arial"/>
                <a:cs typeface="Arial"/>
              </a:rPr>
              <a:t> </a:t>
            </a:r>
            <a:r>
              <a:rPr lang="en-US" sz="1800" spc="-40" dirty="0">
                <a:solidFill>
                  <a:srgbClr val="404041"/>
                </a:solidFill>
                <a:latin typeface="Arial"/>
                <a:cs typeface="Arial"/>
              </a:rPr>
              <a:t>(entirely</a:t>
            </a:r>
            <a:r>
              <a:rPr lang="en-US" sz="1800" spc="-45" dirty="0">
                <a:solidFill>
                  <a:srgbClr val="404041"/>
                </a:solidFill>
                <a:latin typeface="Arial"/>
                <a:cs typeface="Arial"/>
              </a:rPr>
              <a:t> </a:t>
            </a:r>
            <a:r>
              <a:rPr lang="en-US" sz="1800" spc="-20" dirty="0">
                <a:solidFill>
                  <a:srgbClr val="404041"/>
                </a:solidFill>
                <a:latin typeface="Arial"/>
                <a:cs typeface="Arial"/>
              </a:rPr>
              <a:t>fake) </a:t>
            </a:r>
          </a:p>
          <a:p>
            <a:pPr marL="12700" marR="5080">
              <a:lnSpc>
                <a:spcPct val="200000"/>
              </a:lnSpc>
            </a:pPr>
            <a:r>
              <a:rPr lang="en-US" sz="1800" u="sng" spc="-60" dirty="0">
                <a:solidFill>
                  <a:srgbClr val="0000FF"/>
                </a:solidFill>
                <a:uFill>
                  <a:solidFill>
                    <a:srgbClr val="0000FF"/>
                  </a:solidFill>
                </a:uFill>
                <a:latin typeface="Arial"/>
                <a:cs typeface="Arial"/>
                <a:hlinkClick r:id="rId4"/>
              </a:rPr>
              <a:t>Annotated</a:t>
            </a:r>
            <a:r>
              <a:rPr lang="en-US" sz="1800" u="sng" spc="-80" dirty="0">
                <a:solidFill>
                  <a:srgbClr val="0000FF"/>
                </a:solidFill>
                <a:uFill>
                  <a:solidFill>
                    <a:srgbClr val="0000FF"/>
                  </a:solidFill>
                </a:uFill>
                <a:latin typeface="Arial"/>
                <a:cs typeface="Arial"/>
                <a:hlinkClick r:id="rId4"/>
              </a:rPr>
              <a:t> </a:t>
            </a:r>
            <a:r>
              <a:rPr lang="en-US" sz="1800" u="sng" spc="-100" dirty="0">
                <a:solidFill>
                  <a:srgbClr val="0000FF"/>
                </a:solidFill>
                <a:uFill>
                  <a:solidFill>
                    <a:srgbClr val="0000FF"/>
                  </a:solidFill>
                </a:uFill>
                <a:latin typeface="Arial"/>
                <a:cs typeface="Arial"/>
                <a:hlinkClick r:id="rId4"/>
              </a:rPr>
              <a:t>example</a:t>
            </a:r>
            <a:r>
              <a:rPr lang="en-US" sz="1800" u="sng" spc="-85" dirty="0">
                <a:solidFill>
                  <a:srgbClr val="0000FF"/>
                </a:solidFill>
                <a:uFill>
                  <a:solidFill>
                    <a:srgbClr val="0000FF"/>
                  </a:solidFill>
                </a:uFill>
                <a:latin typeface="Arial"/>
                <a:cs typeface="Arial"/>
                <a:hlinkClick r:id="rId4"/>
              </a:rPr>
              <a:t> </a:t>
            </a:r>
            <a:r>
              <a:rPr lang="en-US" sz="1800" spc="-25" dirty="0">
                <a:solidFill>
                  <a:srgbClr val="404041"/>
                </a:solidFill>
                <a:latin typeface="Arial"/>
                <a:cs typeface="Arial"/>
              </a:rPr>
              <a:t>(still</a:t>
            </a:r>
            <a:r>
              <a:rPr lang="en-US" sz="1800" spc="-70" dirty="0">
                <a:solidFill>
                  <a:srgbClr val="404041"/>
                </a:solidFill>
                <a:latin typeface="Arial"/>
                <a:cs typeface="Arial"/>
              </a:rPr>
              <a:t> fake) </a:t>
            </a:r>
          </a:p>
          <a:p>
            <a:pPr marL="12700" marR="5080">
              <a:lnSpc>
                <a:spcPct val="200000"/>
              </a:lnSpc>
            </a:pPr>
            <a:r>
              <a:rPr lang="en-US" sz="1800" u="sng" spc="-140" dirty="0">
                <a:solidFill>
                  <a:srgbClr val="0000FF"/>
                </a:solidFill>
                <a:uFill>
                  <a:solidFill>
                    <a:srgbClr val="0000FF"/>
                  </a:solidFill>
                </a:uFill>
                <a:latin typeface="Arial"/>
                <a:cs typeface="Arial"/>
                <a:hlinkClick r:id="rId5"/>
              </a:rPr>
              <a:t>Samples</a:t>
            </a:r>
            <a:r>
              <a:rPr lang="en-US" sz="1800" spc="-70" dirty="0">
                <a:solidFill>
                  <a:srgbClr val="0000FF"/>
                </a:solidFill>
                <a:latin typeface="Arial"/>
                <a:cs typeface="Arial"/>
                <a:hlinkClick r:id="rId5"/>
              </a:rPr>
              <a:t> </a:t>
            </a:r>
            <a:r>
              <a:rPr lang="en-US" sz="1800" spc="-10" dirty="0">
                <a:solidFill>
                  <a:srgbClr val="404041"/>
                </a:solidFill>
                <a:latin typeface="Arial"/>
                <a:cs typeface="Arial"/>
              </a:rPr>
              <a:t>(real!)</a:t>
            </a:r>
            <a:endParaRPr lang="en-US" sz="1800" dirty="0">
              <a:latin typeface="Arial"/>
              <a:cs typeface="Arial"/>
            </a:endParaRPr>
          </a:p>
          <a:p>
            <a:endParaRPr lang="en-US" dirty="0"/>
          </a:p>
        </p:txBody>
      </p:sp>
    </p:spTree>
    <p:extLst>
      <p:ext uri="{BB962C8B-B14F-4D97-AF65-F5344CB8AC3E}">
        <p14:creationId xmlns:p14="http://schemas.microsoft.com/office/powerpoint/2010/main" val="223424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535C-6398-860F-8E42-029220685A61}"/>
              </a:ext>
            </a:extLst>
          </p:cNvPr>
          <p:cNvSpPr>
            <a:spLocks noGrp="1"/>
          </p:cNvSpPr>
          <p:nvPr>
            <p:ph type="ctrTitle"/>
          </p:nvPr>
        </p:nvSpPr>
        <p:spPr>
          <a:xfrm>
            <a:off x="530027" y="1012095"/>
            <a:ext cx="8004391" cy="638906"/>
          </a:xfrm>
        </p:spPr>
        <p:txBody>
          <a:bodyPr anchor="ctr">
            <a:normAutofit/>
          </a:bodyPr>
          <a:lstStyle/>
          <a:p>
            <a:r>
              <a:rPr lang="en-US" dirty="0"/>
              <a:t>Example: Lin Zheng, Clinical Professor</a:t>
            </a:r>
          </a:p>
        </p:txBody>
      </p:sp>
      <p:sp>
        <p:nvSpPr>
          <p:cNvPr id="4" name="Content Placeholder 3">
            <a:extLst>
              <a:ext uri="{FF2B5EF4-FFF2-40B4-BE49-F238E27FC236}">
                <a16:creationId xmlns:a16="http://schemas.microsoft.com/office/drawing/2014/main" id="{CD5C890F-D1AE-54E5-F181-7EA13F032BE6}"/>
              </a:ext>
            </a:extLst>
          </p:cNvPr>
          <p:cNvSpPr>
            <a:spLocks noGrp="1"/>
          </p:cNvSpPr>
          <p:nvPr>
            <p:ph idx="1"/>
          </p:nvPr>
        </p:nvSpPr>
        <p:spPr>
          <a:xfrm>
            <a:off x="518824" y="1976198"/>
            <a:ext cx="8015594" cy="4119802"/>
          </a:xfrm>
        </p:spPr>
        <p:txBody>
          <a:bodyPr>
            <a:normAutofit/>
          </a:bodyPr>
          <a:lstStyle/>
          <a:p>
            <a:pPr marL="0" indent="0">
              <a:spcAft>
                <a:spcPts val="600"/>
              </a:spcAft>
              <a:buNone/>
            </a:pPr>
            <a:r>
              <a:rPr lang="en-US" i="1" dirty="0"/>
              <a:t>I seek promotion to the rank of Clinical Professor on a Balanced – Integrative Case based upon the theme of Global Learning…. My scholarly activities have advanced awareness and development of global learning for national and international audiences. ….My contributions have helped the IUPUI campus to fulfill its mission “to advance the State of Indiana and the intellectual growth of its citizens to the highest levels nationally and internationally through research and creative activity, teaching and learning, and civic engagement.” In addition, my achievements have supported Kelley’s mission of “transforming the lives of students, organizations, and society through management education, research, and service.” </a:t>
            </a:r>
          </a:p>
        </p:txBody>
      </p:sp>
      <p:sp>
        <p:nvSpPr>
          <p:cNvPr id="9" name="Text Placeholder 3">
            <a:extLst>
              <a:ext uri="{FF2B5EF4-FFF2-40B4-BE49-F238E27FC236}">
                <a16:creationId xmlns:a16="http://schemas.microsoft.com/office/drawing/2014/main" id="{2405F7A9-76D4-68C5-25CA-718A90FA0F0E}"/>
              </a:ext>
            </a:extLst>
          </p:cNvPr>
          <p:cNvSpPr>
            <a:spLocks noGrp="1"/>
          </p:cNvSpPr>
          <p:nvPr>
            <p:ph type="body" sz="quarter" idx="10"/>
          </p:nvPr>
        </p:nvSpPr>
        <p:spPr>
          <a:xfrm>
            <a:off x="5190706" y="237250"/>
            <a:ext cx="3700462" cy="336549"/>
          </a:xfrm>
        </p:spPr>
        <p:txBody>
          <a:bodyPr/>
          <a:lstStyle/>
          <a:p>
            <a:r>
              <a:rPr lang="en-US" dirty="0"/>
              <a:t>Candidate Statement</a:t>
            </a:r>
          </a:p>
        </p:txBody>
      </p:sp>
    </p:spTree>
    <p:extLst>
      <p:ext uri="{BB962C8B-B14F-4D97-AF65-F5344CB8AC3E}">
        <p14:creationId xmlns:p14="http://schemas.microsoft.com/office/powerpoint/2010/main" val="114922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535C-6398-860F-8E42-029220685A61}"/>
              </a:ext>
            </a:extLst>
          </p:cNvPr>
          <p:cNvSpPr>
            <a:spLocks noGrp="1"/>
          </p:cNvSpPr>
          <p:nvPr>
            <p:ph type="ctrTitle"/>
          </p:nvPr>
        </p:nvSpPr>
        <p:spPr>
          <a:xfrm>
            <a:off x="530027" y="1012095"/>
            <a:ext cx="8004391" cy="638906"/>
          </a:xfrm>
        </p:spPr>
        <p:txBody>
          <a:bodyPr anchor="ctr">
            <a:normAutofit/>
          </a:bodyPr>
          <a:lstStyle/>
          <a:p>
            <a:r>
              <a:rPr lang="en-US" dirty="0"/>
              <a:t>Example: Lin Zheng, Clinical Professor</a:t>
            </a:r>
          </a:p>
        </p:txBody>
      </p:sp>
      <p:sp>
        <p:nvSpPr>
          <p:cNvPr id="4" name="Content Placeholder 3">
            <a:extLst>
              <a:ext uri="{FF2B5EF4-FFF2-40B4-BE49-F238E27FC236}">
                <a16:creationId xmlns:a16="http://schemas.microsoft.com/office/drawing/2014/main" id="{CD5C890F-D1AE-54E5-F181-7EA13F032BE6}"/>
              </a:ext>
            </a:extLst>
          </p:cNvPr>
          <p:cNvSpPr>
            <a:spLocks noGrp="1"/>
          </p:cNvSpPr>
          <p:nvPr>
            <p:ph idx="1"/>
          </p:nvPr>
        </p:nvSpPr>
        <p:spPr>
          <a:xfrm>
            <a:off x="518824" y="1976198"/>
            <a:ext cx="8015594" cy="4119802"/>
          </a:xfrm>
        </p:spPr>
        <p:txBody>
          <a:bodyPr>
            <a:normAutofit/>
          </a:bodyPr>
          <a:lstStyle/>
          <a:p>
            <a:pPr marL="0" indent="0">
              <a:buNone/>
            </a:pPr>
            <a:r>
              <a:rPr lang="en-US" sz="1800" i="1" dirty="0">
                <a:effectLst/>
                <a:latin typeface="Calibri" panose="020F0502020204030204" pitchFamily="34" charset="0"/>
              </a:rPr>
              <a:t>In this candidate statement, I detail my performance in teaching and service and discuss my future plans for continuous improvement. This statement is organized around four themes related to </a:t>
            </a:r>
            <a:r>
              <a:rPr lang="en-US" sz="1800" b="1" i="1" dirty="0">
                <a:effectLst/>
                <a:latin typeface="Calibri" panose="020F0502020204030204" pitchFamily="34" charset="0"/>
              </a:rPr>
              <a:t>Global Learning: (1) Virtual Exchange; (2) Local Global Learning; (3) Study Abroad; and (4) Other Items. </a:t>
            </a:r>
            <a:r>
              <a:rPr lang="en-US" sz="1800" i="1" dirty="0">
                <a:effectLst/>
                <a:latin typeface="Calibri" panose="020F0502020204030204" pitchFamily="34" charset="0"/>
              </a:rPr>
              <a:t>Furthermore, this statement addresses Scholarly Activities as well as Service and Teaching in Other Areas. A visual summary of areas discussed and my accomplishments in each area is provided in the Teaching folder. </a:t>
            </a:r>
          </a:p>
          <a:p>
            <a:pPr marL="0" indent="0">
              <a:buNone/>
            </a:pPr>
            <a:endParaRPr lang="en-US"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Other sections: Scholarly Activities, Service and Teaching – Other Areas, Conclusion</a:t>
            </a:r>
            <a:endParaRPr lang="en-US" dirty="0"/>
          </a:p>
        </p:txBody>
      </p:sp>
      <p:sp>
        <p:nvSpPr>
          <p:cNvPr id="9" name="Text Placeholder 3">
            <a:extLst>
              <a:ext uri="{FF2B5EF4-FFF2-40B4-BE49-F238E27FC236}">
                <a16:creationId xmlns:a16="http://schemas.microsoft.com/office/drawing/2014/main" id="{2405F7A9-76D4-68C5-25CA-718A90FA0F0E}"/>
              </a:ext>
            </a:extLst>
          </p:cNvPr>
          <p:cNvSpPr>
            <a:spLocks noGrp="1"/>
          </p:cNvSpPr>
          <p:nvPr>
            <p:ph type="body" sz="quarter" idx="10"/>
          </p:nvPr>
        </p:nvSpPr>
        <p:spPr>
          <a:xfrm>
            <a:off x="5190706" y="237250"/>
            <a:ext cx="3700462" cy="336549"/>
          </a:xfrm>
        </p:spPr>
        <p:txBody>
          <a:bodyPr/>
          <a:lstStyle/>
          <a:p>
            <a:r>
              <a:rPr lang="en-US" dirty="0"/>
              <a:t>Candidate Statement</a:t>
            </a:r>
          </a:p>
        </p:txBody>
      </p:sp>
    </p:spTree>
    <p:extLst>
      <p:ext uri="{BB962C8B-B14F-4D97-AF65-F5344CB8AC3E}">
        <p14:creationId xmlns:p14="http://schemas.microsoft.com/office/powerpoint/2010/main" val="190406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660A13"/>
          </a:solidFill>
        </p:spPr>
        <p:txBody>
          <a:bodyPr wrap="square" lIns="0" tIns="0" rIns="0" bIns="0" rtlCol="0"/>
          <a:lstStyle/>
          <a:p>
            <a:endParaRPr/>
          </a:p>
        </p:txBody>
      </p:sp>
      <p:sp>
        <p:nvSpPr>
          <p:cNvPr id="3" name="object 3"/>
          <p:cNvSpPr/>
          <p:nvPr/>
        </p:nvSpPr>
        <p:spPr>
          <a:xfrm>
            <a:off x="0" y="2830067"/>
            <a:ext cx="149860" cy="1198245"/>
          </a:xfrm>
          <a:custGeom>
            <a:avLst/>
            <a:gdLst/>
            <a:ahLst/>
            <a:cxnLst/>
            <a:rect l="l" t="t" r="r" b="b"/>
            <a:pathLst>
              <a:path w="149860" h="1198245">
                <a:moveTo>
                  <a:pt x="149352" y="0"/>
                </a:moveTo>
                <a:lnTo>
                  <a:pt x="0" y="0"/>
                </a:lnTo>
                <a:lnTo>
                  <a:pt x="0" y="1197863"/>
                </a:lnTo>
                <a:lnTo>
                  <a:pt x="149352" y="1197863"/>
                </a:lnTo>
                <a:lnTo>
                  <a:pt x="149352" y="0"/>
                </a:lnTo>
                <a:close/>
              </a:path>
            </a:pathLst>
          </a:custGeom>
          <a:solidFill>
            <a:srgbClr val="990000"/>
          </a:solidFill>
        </p:spPr>
        <p:txBody>
          <a:bodyPr wrap="square" lIns="0" tIns="0" rIns="0" bIns="0" rtlCol="0"/>
          <a:lstStyle/>
          <a:p>
            <a:endParaRPr/>
          </a:p>
        </p:txBody>
      </p:sp>
      <p:sp>
        <p:nvSpPr>
          <p:cNvPr id="4" name="object 4"/>
          <p:cNvSpPr txBox="1">
            <a:spLocks noGrp="1"/>
          </p:cNvSpPr>
          <p:nvPr>
            <p:ph type="title"/>
          </p:nvPr>
        </p:nvSpPr>
        <p:spPr>
          <a:xfrm>
            <a:off x="506694" y="3317967"/>
            <a:ext cx="6802482" cy="690574"/>
          </a:xfrm>
          <a:prstGeom prst="rect">
            <a:avLst/>
          </a:prstGeom>
        </p:spPr>
        <p:txBody>
          <a:bodyPr vert="horz" wrap="square" lIns="0" tIns="13335" rIns="0" bIns="0" rtlCol="0">
            <a:spAutoFit/>
          </a:bodyPr>
          <a:lstStyle/>
          <a:p>
            <a:pPr marL="12700">
              <a:lnSpc>
                <a:spcPct val="100000"/>
              </a:lnSpc>
              <a:spcBef>
                <a:spcPts val="105"/>
              </a:spcBef>
            </a:pPr>
            <a:r>
              <a:rPr dirty="0"/>
              <a:t>IUPUI P&amp;T CV</a:t>
            </a:r>
          </a:p>
        </p:txBody>
      </p:sp>
      <p:sp>
        <p:nvSpPr>
          <p:cNvPr id="5" name="Text Placeholder 4">
            <a:extLst>
              <a:ext uri="{FF2B5EF4-FFF2-40B4-BE49-F238E27FC236}">
                <a16:creationId xmlns:a16="http://schemas.microsoft.com/office/drawing/2014/main" id="{9A076760-3CF6-69C0-812E-C6815AE3F95B}"/>
              </a:ext>
            </a:extLst>
          </p:cNvPr>
          <p:cNvSpPr>
            <a:spLocks noGrp="1"/>
          </p:cNvSpPr>
          <p:nvPr>
            <p:ph type="body" sz="quarter" idx="10"/>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dirty="0"/>
              <a:t>The IUPUI P&amp;T CV</a:t>
            </a:r>
          </a:p>
        </p:txBody>
      </p:sp>
      <p:sp>
        <p:nvSpPr>
          <p:cNvPr id="6" name="Text Placeholder 5">
            <a:extLst>
              <a:ext uri="{FF2B5EF4-FFF2-40B4-BE49-F238E27FC236}">
                <a16:creationId xmlns:a16="http://schemas.microsoft.com/office/drawing/2014/main" id="{BF616ED0-DBF6-2C3C-D27F-4EFCE9050A79}"/>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C21A5610-A964-EDA2-30A9-70B551487938}"/>
              </a:ext>
            </a:extLst>
          </p:cNvPr>
          <p:cNvSpPr>
            <a:spLocks noGrp="1"/>
          </p:cNvSpPr>
          <p:nvPr>
            <p:ph idx="1"/>
          </p:nvPr>
        </p:nvSpPr>
        <p:spPr/>
        <p:txBody>
          <a:bodyPr/>
          <a:lstStyle/>
          <a:p>
            <a:pPr marL="0" indent="0">
              <a:buNone/>
            </a:pPr>
            <a:r>
              <a:rPr lang="en-US" dirty="0"/>
              <a:t>Is different from a disciplinary CV.</a:t>
            </a:r>
          </a:p>
          <a:p>
            <a:pPr marL="0" indent="0">
              <a:buNone/>
            </a:pPr>
            <a:endParaRPr lang="en-US" dirty="0"/>
          </a:p>
          <a:p>
            <a:pPr marL="0" indent="0">
              <a:buNone/>
            </a:pPr>
            <a:r>
              <a:rPr lang="en-US" dirty="0"/>
              <a:t>It contains additional information: </a:t>
            </a:r>
          </a:p>
          <a:p>
            <a:pPr marL="285750" indent="-285750">
              <a:buFont typeface="Arial" panose="020B0604020202020204" pitchFamily="34" charset="0"/>
              <a:buChar char="•"/>
            </a:pPr>
            <a:r>
              <a:rPr lang="en-US" dirty="0"/>
              <a:t>Course listings</a:t>
            </a:r>
          </a:p>
          <a:p>
            <a:pPr marL="285750" indent="-285750">
              <a:buFont typeface="Arial" panose="020B0604020202020204" pitchFamily="34" charset="0"/>
              <a:buChar char="•"/>
            </a:pPr>
            <a:r>
              <a:rPr lang="en-US" dirty="0"/>
              <a:t>Professional development attended</a:t>
            </a:r>
          </a:p>
          <a:p>
            <a:pPr marL="285750" indent="-285750">
              <a:buFont typeface="Arial" panose="020B0604020202020204" pitchFamily="34" charset="0"/>
              <a:buChar char="•"/>
            </a:pPr>
            <a:r>
              <a:rPr lang="en-US" dirty="0"/>
              <a:t>Unfunded grant submissions</a:t>
            </a:r>
          </a:p>
          <a:p>
            <a:pPr marL="0" indent="0">
              <a:buNone/>
            </a:pPr>
            <a:endParaRPr lang="en-US" dirty="0"/>
          </a:p>
          <a:p>
            <a:pPr marL="0" indent="0">
              <a:buNone/>
            </a:pPr>
            <a:r>
              <a:rPr lang="en-US" dirty="0"/>
              <a:t>It has a specific order of items.</a:t>
            </a:r>
          </a:p>
          <a:p>
            <a:pPr marL="0" indent="0">
              <a:buNone/>
            </a:pPr>
            <a:endParaRPr lang="en-US" dirty="0"/>
          </a:p>
          <a:p>
            <a:pPr marL="0" indent="0">
              <a:buNone/>
            </a:pPr>
            <a:r>
              <a:rPr lang="en-US" b="1" dirty="0"/>
              <a:t>Grants, presentations, and publications do not have to be binned for an integrative case.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dirty="0"/>
              <a:t>The IUPUI P&amp;T CV</a:t>
            </a:r>
          </a:p>
        </p:txBody>
      </p:sp>
      <p:sp>
        <p:nvSpPr>
          <p:cNvPr id="6" name="Text Placeholder 5">
            <a:extLst>
              <a:ext uri="{FF2B5EF4-FFF2-40B4-BE49-F238E27FC236}">
                <a16:creationId xmlns:a16="http://schemas.microsoft.com/office/drawing/2014/main" id="{BF616ED0-DBF6-2C3C-D27F-4EFCE9050A79}"/>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C21A5610-A964-EDA2-30A9-70B551487938}"/>
              </a:ext>
            </a:extLst>
          </p:cNvPr>
          <p:cNvSpPr>
            <a:spLocks noGrp="1"/>
          </p:cNvSpPr>
          <p:nvPr>
            <p:ph idx="1"/>
          </p:nvPr>
        </p:nvSpPr>
        <p:spPr/>
        <p:txBody>
          <a:bodyPr/>
          <a:lstStyle/>
          <a:p>
            <a:pPr marL="0" indent="0">
              <a:buNone/>
            </a:pPr>
            <a:r>
              <a:rPr lang="en-US" dirty="0"/>
              <a:t>Is different from a disciplinary CV.</a:t>
            </a:r>
          </a:p>
          <a:p>
            <a:pPr marL="0" indent="0">
              <a:buNone/>
            </a:pPr>
            <a:endParaRPr lang="en-US" dirty="0"/>
          </a:p>
          <a:p>
            <a:pPr marL="0" indent="0">
              <a:buNone/>
            </a:pPr>
            <a:r>
              <a:rPr lang="en-US" dirty="0"/>
              <a:t>It contains additional information: </a:t>
            </a:r>
          </a:p>
          <a:p>
            <a:pPr marL="285750" indent="-285750">
              <a:buFont typeface="Arial" panose="020B0604020202020204" pitchFamily="34" charset="0"/>
              <a:buChar char="•"/>
            </a:pPr>
            <a:r>
              <a:rPr lang="en-US" dirty="0"/>
              <a:t>Course listings</a:t>
            </a:r>
          </a:p>
          <a:p>
            <a:pPr marL="285750" indent="-285750">
              <a:buFont typeface="Arial" panose="020B0604020202020204" pitchFamily="34" charset="0"/>
              <a:buChar char="•"/>
            </a:pPr>
            <a:r>
              <a:rPr lang="en-US" dirty="0"/>
              <a:t>Professional development attended</a:t>
            </a:r>
          </a:p>
          <a:p>
            <a:pPr marL="285750" indent="-285750">
              <a:buFont typeface="Arial" panose="020B0604020202020204" pitchFamily="34" charset="0"/>
              <a:buChar char="•"/>
            </a:pPr>
            <a:r>
              <a:rPr lang="en-US" dirty="0"/>
              <a:t>Unfunded grant submissions</a:t>
            </a:r>
          </a:p>
          <a:p>
            <a:pPr marL="0" indent="0">
              <a:buNone/>
            </a:pPr>
            <a:endParaRPr lang="en-US" dirty="0"/>
          </a:p>
          <a:p>
            <a:pPr marL="0" indent="0">
              <a:buNone/>
            </a:pPr>
            <a:r>
              <a:rPr lang="en-US" dirty="0"/>
              <a:t>It has a specific order of items.</a:t>
            </a:r>
          </a:p>
          <a:p>
            <a:pPr marL="0" indent="0">
              <a:buNone/>
            </a:pPr>
            <a:endParaRPr lang="en-US" dirty="0"/>
          </a:p>
          <a:p>
            <a:pPr marL="0" indent="0">
              <a:buNone/>
            </a:pPr>
            <a:r>
              <a:rPr lang="en-US" b="1" dirty="0"/>
              <a:t>Grants, presentations, and publications do not have to be binned for an integrative case.</a:t>
            </a:r>
          </a:p>
        </p:txBody>
      </p:sp>
      <p:grpSp>
        <p:nvGrpSpPr>
          <p:cNvPr id="3" name="object 5">
            <a:extLst>
              <a:ext uri="{FF2B5EF4-FFF2-40B4-BE49-F238E27FC236}">
                <a16:creationId xmlns:a16="http://schemas.microsoft.com/office/drawing/2014/main" id="{89EEB0A4-3268-49A4-BFD3-0F5A62364739}"/>
              </a:ext>
            </a:extLst>
          </p:cNvPr>
          <p:cNvGrpSpPr/>
          <p:nvPr/>
        </p:nvGrpSpPr>
        <p:grpSpPr>
          <a:xfrm>
            <a:off x="243006" y="1420257"/>
            <a:ext cx="7085330" cy="2639695"/>
            <a:chOff x="537972" y="1355089"/>
            <a:chExt cx="7085330" cy="2639695"/>
          </a:xfrm>
        </p:grpSpPr>
        <p:pic>
          <p:nvPicPr>
            <p:cNvPr id="4" name="object 6">
              <a:extLst>
                <a:ext uri="{FF2B5EF4-FFF2-40B4-BE49-F238E27FC236}">
                  <a16:creationId xmlns:a16="http://schemas.microsoft.com/office/drawing/2014/main" id="{9C1695C1-6EBB-2281-3C2E-6295E278135E}"/>
                </a:ext>
              </a:extLst>
            </p:cNvPr>
            <p:cNvPicPr/>
            <p:nvPr/>
          </p:nvPicPr>
          <p:blipFill>
            <a:blip r:embed="rId2" cstate="print"/>
            <a:stretch>
              <a:fillRect/>
            </a:stretch>
          </p:blipFill>
          <p:spPr>
            <a:xfrm>
              <a:off x="537972" y="2378964"/>
              <a:ext cx="4472939" cy="1615439"/>
            </a:xfrm>
            <a:prstGeom prst="rect">
              <a:avLst/>
            </a:prstGeom>
          </p:spPr>
        </p:pic>
        <p:sp>
          <p:nvSpPr>
            <p:cNvPr id="7" name="object 7">
              <a:extLst>
                <a:ext uri="{FF2B5EF4-FFF2-40B4-BE49-F238E27FC236}">
                  <a16:creationId xmlns:a16="http://schemas.microsoft.com/office/drawing/2014/main" id="{2BDFC438-B529-FD87-6EE3-B121169E4F45}"/>
                </a:ext>
              </a:extLst>
            </p:cNvPr>
            <p:cNvSpPr/>
            <p:nvPr/>
          </p:nvSpPr>
          <p:spPr>
            <a:xfrm>
              <a:off x="609600" y="2427731"/>
              <a:ext cx="4330065" cy="1472565"/>
            </a:xfrm>
            <a:custGeom>
              <a:avLst/>
              <a:gdLst/>
              <a:ahLst/>
              <a:cxnLst/>
              <a:rect l="l" t="t" r="r" b="b"/>
              <a:pathLst>
                <a:path w="4330065" h="1472564">
                  <a:moveTo>
                    <a:pt x="0" y="736091"/>
                  </a:moveTo>
                  <a:lnTo>
                    <a:pt x="4259" y="689540"/>
                  </a:lnTo>
                  <a:lnTo>
                    <a:pt x="16867" y="643759"/>
                  </a:lnTo>
                  <a:lnTo>
                    <a:pt x="37571" y="598833"/>
                  </a:lnTo>
                  <a:lnTo>
                    <a:pt x="66116" y="554848"/>
                  </a:lnTo>
                  <a:lnTo>
                    <a:pt x="102250" y="511892"/>
                  </a:lnTo>
                  <a:lnTo>
                    <a:pt x="145719" y="470050"/>
                  </a:lnTo>
                  <a:lnTo>
                    <a:pt x="196269" y="429408"/>
                  </a:lnTo>
                  <a:lnTo>
                    <a:pt x="253646" y="390053"/>
                  </a:lnTo>
                  <a:lnTo>
                    <a:pt x="317597" y="352071"/>
                  </a:lnTo>
                  <a:lnTo>
                    <a:pt x="351959" y="333622"/>
                  </a:lnTo>
                  <a:lnTo>
                    <a:pt x="387869" y="315549"/>
                  </a:lnTo>
                  <a:lnTo>
                    <a:pt x="425295" y="297861"/>
                  </a:lnTo>
                  <a:lnTo>
                    <a:pt x="464207" y="280571"/>
                  </a:lnTo>
                  <a:lnTo>
                    <a:pt x="504572" y="263689"/>
                  </a:lnTo>
                  <a:lnTo>
                    <a:pt x="546358" y="247226"/>
                  </a:lnTo>
                  <a:lnTo>
                    <a:pt x="589535" y="231192"/>
                  </a:lnTo>
                  <a:lnTo>
                    <a:pt x="634069" y="215598"/>
                  </a:lnTo>
                  <a:lnTo>
                    <a:pt x="679930" y="200455"/>
                  </a:lnTo>
                  <a:lnTo>
                    <a:pt x="727086" y="185774"/>
                  </a:lnTo>
                  <a:lnTo>
                    <a:pt x="775505" y="171566"/>
                  </a:lnTo>
                  <a:lnTo>
                    <a:pt x="825155" y="157841"/>
                  </a:lnTo>
                  <a:lnTo>
                    <a:pt x="876005" y="144610"/>
                  </a:lnTo>
                  <a:lnTo>
                    <a:pt x="928023" y="131884"/>
                  </a:lnTo>
                  <a:lnTo>
                    <a:pt x="981177" y="119674"/>
                  </a:lnTo>
                  <a:lnTo>
                    <a:pt x="1035436" y="107990"/>
                  </a:lnTo>
                  <a:lnTo>
                    <a:pt x="1090768" y="96844"/>
                  </a:lnTo>
                  <a:lnTo>
                    <a:pt x="1147141" y="86245"/>
                  </a:lnTo>
                  <a:lnTo>
                    <a:pt x="1204523" y="76206"/>
                  </a:lnTo>
                  <a:lnTo>
                    <a:pt x="1262883" y="66736"/>
                  </a:lnTo>
                  <a:lnTo>
                    <a:pt x="1322190" y="57846"/>
                  </a:lnTo>
                  <a:lnTo>
                    <a:pt x="1382410" y="49548"/>
                  </a:lnTo>
                  <a:lnTo>
                    <a:pt x="1443514" y="41851"/>
                  </a:lnTo>
                  <a:lnTo>
                    <a:pt x="1505468" y="34767"/>
                  </a:lnTo>
                  <a:lnTo>
                    <a:pt x="1568242" y="28307"/>
                  </a:lnTo>
                  <a:lnTo>
                    <a:pt x="1631803" y="22481"/>
                  </a:lnTo>
                  <a:lnTo>
                    <a:pt x="1696120" y="17300"/>
                  </a:lnTo>
                  <a:lnTo>
                    <a:pt x="1761161" y="12775"/>
                  </a:lnTo>
                  <a:lnTo>
                    <a:pt x="1826895" y="8916"/>
                  </a:lnTo>
                  <a:lnTo>
                    <a:pt x="1893289" y="5735"/>
                  </a:lnTo>
                  <a:lnTo>
                    <a:pt x="1960313" y="3242"/>
                  </a:lnTo>
                  <a:lnTo>
                    <a:pt x="2027934" y="1448"/>
                  </a:lnTo>
                  <a:lnTo>
                    <a:pt x="2096121" y="363"/>
                  </a:lnTo>
                  <a:lnTo>
                    <a:pt x="2164842" y="0"/>
                  </a:lnTo>
                  <a:lnTo>
                    <a:pt x="2233562" y="363"/>
                  </a:lnTo>
                  <a:lnTo>
                    <a:pt x="2301749" y="1448"/>
                  </a:lnTo>
                  <a:lnTo>
                    <a:pt x="2369370" y="3242"/>
                  </a:lnTo>
                  <a:lnTo>
                    <a:pt x="2436394" y="5735"/>
                  </a:lnTo>
                  <a:lnTo>
                    <a:pt x="2502788" y="8916"/>
                  </a:lnTo>
                  <a:lnTo>
                    <a:pt x="2568522" y="12775"/>
                  </a:lnTo>
                  <a:lnTo>
                    <a:pt x="2633563" y="17300"/>
                  </a:lnTo>
                  <a:lnTo>
                    <a:pt x="2697880" y="22481"/>
                  </a:lnTo>
                  <a:lnTo>
                    <a:pt x="2761441" y="28307"/>
                  </a:lnTo>
                  <a:lnTo>
                    <a:pt x="2824215" y="34767"/>
                  </a:lnTo>
                  <a:lnTo>
                    <a:pt x="2886169" y="41851"/>
                  </a:lnTo>
                  <a:lnTo>
                    <a:pt x="2947273" y="49548"/>
                  </a:lnTo>
                  <a:lnTo>
                    <a:pt x="3007493" y="57846"/>
                  </a:lnTo>
                  <a:lnTo>
                    <a:pt x="3066800" y="66736"/>
                  </a:lnTo>
                  <a:lnTo>
                    <a:pt x="3125160" y="76206"/>
                  </a:lnTo>
                  <a:lnTo>
                    <a:pt x="3182542" y="86245"/>
                  </a:lnTo>
                  <a:lnTo>
                    <a:pt x="3238915" y="96844"/>
                  </a:lnTo>
                  <a:lnTo>
                    <a:pt x="3294247" y="107990"/>
                  </a:lnTo>
                  <a:lnTo>
                    <a:pt x="3348506" y="119674"/>
                  </a:lnTo>
                  <a:lnTo>
                    <a:pt x="3401660" y="131884"/>
                  </a:lnTo>
                  <a:lnTo>
                    <a:pt x="3453678" y="144610"/>
                  </a:lnTo>
                  <a:lnTo>
                    <a:pt x="3504528" y="157841"/>
                  </a:lnTo>
                  <a:lnTo>
                    <a:pt x="3554178" y="171566"/>
                  </a:lnTo>
                  <a:lnTo>
                    <a:pt x="3602597" y="185774"/>
                  </a:lnTo>
                  <a:lnTo>
                    <a:pt x="3649753" y="200455"/>
                  </a:lnTo>
                  <a:lnTo>
                    <a:pt x="3695614" y="215598"/>
                  </a:lnTo>
                  <a:lnTo>
                    <a:pt x="3740148" y="231192"/>
                  </a:lnTo>
                  <a:lnTo>
                    <a:pt x="3783325" y="247226"/>
                  </a:lnTo>
                  <a:lnTo>
                    <a:pt x="3825111" y="263689"/>
                  </a:lnTo>
                  <a:lnTo>
                    <a:pt x="3865476" y="280571"/>
                  </a:lnTo>
                  <a:lnTo>
                    <a:pt x="3904388" y="297861"/>
                  </a:lnTo>
                  <a:lnTo>
                    <a:pt x="3941814" y="315549"/>
                  </a:lnTo>
                  <a:lnTo>
                    <a:pt x="3977724" y="333622"/>
                  </a:lnTo>
                  <a:lnTo>
                    <a:pt x="4012086" y="352071"/>
                  </a:lnTo>
                  <a:lnTo>
                    <a:pt x="4076037" y="390053"/>
                  </a:lnTo>
                  <a:lnTo>
                    <a:pt x="4133414" y="429408"/>
                  </a:lnTo>
                  <a:lnTo>
                    <a:pt x="4183964" y="470050"/>
                  </a:lnTo>
                  <a:lnTo>
                    <a:pt x="4227433" y="511892"/>
                  </a:lnTo>
                  <a:lnTo>
                    <a:pt x="4263567" y="554848"/>
                  </a:lnTo>
                  <a:lnTo>
                    <a:pt x="4292112" y="598833"/>
                  </a:lnTo>
                  <a:lnTo>
                    <a:pt x="4312816" y="643759"/>
                  </a:lnTo>
                  <a:lnTo>
                    <a:pt x="4325424" y="689540"/>
                  </a:lnTo>
                  <a:lnTo>
                    <a:pt x="4329684" y="736091"/>
                  </a:lnTo>
                  <a:lnTo>
                    <a:pt x="4328613" y="759458"/>
                  </a:lnTo>
                  <a:lnTo>
                    <a:pt x="4320148" y="805635"/>
                  </a:lnTo>
                  <a:lnTo>
                    <a:pt x="4303460" y="851000"/>
                  </a:lnTo>
                  <a:lnTo>
                    <a:pt x="4278804" y="895466"/>
                  </a:lnTo>
                  <a:lnTo>
                    <a:pt x="4246433" y="938947"/>
                  </a:lnTo>
                  <a:lnTo>
                    <a:pt x="4206600" y="981357"/>
                  </a:lnTo>
                  <a:lnTo>
                    <a:pt x="4159559" y="1022609"/>
                  </a:lnTo>
                  <a:lnTo>
                    <a:pt x="4105563" y="1062618"/>
                  </a:lnTo>
                  <a:lnTo>
                    <a:pt x="4044867" y="1101298"/>
                  </a:lnTo>
                  <a:lnTo>
                    <a:pt x="3977724" y="1138561"/>
                  </a:lnTo>
                  <a:lnTo>
                    <a:pt x="3941814" y="1156634"/>
                  </a:lnTo>
                  <a:lnTo>
                    <a:pt x="3904388" y="1174322"/>
                  </a:lnTo>
                  <a:lnTo>
                    <a:pt x="3865476" y="1191612"/>
                  </a:lnTo>
                  <a:lnTo>
                    <a:pt x="3825111" y="1208494"/>
                  </a:lnTo>
                  <a:lnTo>
                    <a:pt x="3783325" y="1224957"/>
                  </a:lnTo>
                  <a:lnTo>
                    <a:pt x="3740148" y="1240991"/>
                  </a:lnTo>
                  <a:lnTo>
                    <a:pt x="3695614" y="1256585"/>
                  </a:lnTo>
                  <a:lnTo>
                    <a:pt x="3649753" y="1271728"/>
                  </a:lnTo>
                  <a:lnTo>
                    <a:pt x="3602597" y="1286409"/>
                  </a:lnTo>
                  <a:lnTo>
                    <a:pt x="3554178" y="1300617"/>
                  </a:lnTo>
                  <a:lnTo>
                    <a:pt x="3504528" y="1314342"/>
                  </a:lnTo>
                  <a:lnTo>
                    <a:pt x="3453678" y="1327573"/>
                  </a:lnTo>
                  <a:lnTo>
                    <a:pt x="3401660" y="1340299"/>
                  </a:lnTo>
                  <a:lnTo>
                    <a:pt x="3348506" y="1352509"/>
                  </a:lnTo>
                  <a:lnTo>
                    <a:pt x="3294247" y="1364193"/>
                  </a:lnTo>
                  <a:lnTo>
                    <a:pt x="3238915" y="1375339"/>
                  </a:lnTo>
                  <a:lnTo>
                    <a:pt x="3182542" y="1385938"/>
                  </a:lnTo>
                  <a:lnTo>
                    <a:pt x="3125160" y="1395977"/>
                  </a:lnTo>
                  <a:lnTo>
                    <a:pt x="3066800" y="1405447"/>
                  </a:lnTo>
                  <a:lnTo>
                    <a:pt x="3007493" y="1414337"/>
                  </a:lnTo>
                  <a:lnTo>
                    <a:pt x="2947273" y="1422635"/>
                  </a:lnTo>
                  <a:lnTo>
                    <a:pt x="2886169" y="1430332"/>
                  </a:lnTo>
                  <a:lnTo>
                    <a:pt x="2824215" y="1437416"/>
                  </a:lnTo>
                  <a:lnTo>
                    <a:pt x="2761441" y="1443876"/>
                  </a:lnTo>
                  <a:lnTo>
                    <a:pt x="2697880" y="1449702"/>
                  </a:lnTo>
                  <a:lnTo>
                    <a:pt x="2633563" y="1454883"/>
                  </a:lnTo>
                  <a:lnTo>
                    <a:pt x="2568522" y="1459408"/>
                  </a:lnTo>
                  <a:lnTo>
                    <a:pt x="2502788" y="1463267"/>
                  </a:lnTo>
                  <a:lnTo>
                    <a:pt x="2436394" y="1466448"/>
                  </a:lnTo>
                  <a:lnTo>
                    <a:pt x="2369370" y="1468941"/>
                  </a:lnTo>
                  <a:lnTo>
                    <a:pt x="2301749" y="1470735"/>
                  </a:lnTo>
                  <a:lnTo>
                    <a:pt x="2233562" y="1471820"/>
                  </a:lnTo>
                  <a:lnTo>
                    <a:pt x="2164842" y="1472183"/>
                  </a:lnTo>
                  <a:lnTo>
                    <a:pt x="2096121" y="1471820"/>
                  </a:lnTo>
                  <a:lnTo>
                    <a:pt x="2027934" y="1470735"/>
                  </a:lnTo>
                  <a:lnTo>
                    <a:pt x="1960313" y="1468941"/>
                  </a:lnTo>
                  <a:lnTo>
                    <a:pt x="1893289" y="1466448"/>
                  </a:lnTo>
                  <a:lnTo>
                    <a:pt x="1826895" y="1463267"/>
                  </a:lnTo>
                  <a:lnTo>
                    <a:pt x="1761161" y="1459408"/>
                  </a:lnTo>
                  <a:lnTo>
                    <a:pt x="1696120" y="1454883"/>
                  </a:lnTo>
                  <a:lnTo>
                    <a:pt x="1631803" y="1449702"/>
                  </a:lnTo>
                  <a:lnTo>
                    <a:pt x="1568242" y="1443876"/>
                  </a:lnTo>
                  <a:lnTo>
                    <a:pt x="1505468" y="1437416"/>
                  </a:lnTo>
                  <a:lnTo>
                    <a:pt x="1443514" y="1430332"/>
                  </a:lnTo>
                  <a:lnTo>
                    <a:pt x="1382410" y="1422635"/>
                  </a:lnTo>
                  <a:lnTo>
                    <a:pt x="1322190" y="1414337"/>
                  </a:lnTo>
                  <a:lnTo>
                    <a:pt x="1262883" y="1405447"/>
                  </a:lnTo>
                  <a:lnTo>
                    <a:pt x="1204523" y="1395977"/>
                  </a:lnTo>
                  <a:lnTo>
                    <a:pt x="1147141" y="1385938"/>
                  </a:lnTo>
                  <a:lnTo>
                    <a:pt x="1090768" y="1375339"/>
                  </a:lnTo>
                  <a:lnTo>
                    <a:pt x="1035436" y="1364193"/>
                  </a:lnTo>
                  <a:lnTo>
                    <a:pt x="981177" y="1352509"/>
                  </a:lnTo>
                  <a:lnTo>
                    <a:pt x="928023" y="1340299"/>
                  </a:lnTo>
                  <a:lnTo>
                    <a:pt x="876005" y="1327573"/>
                  </a:lnTo>
                  <a:lnTo>
                    <a:pt x="825155" y="1314342"/>
                  </a:lnTo>
                  <a:lnTo>
                    <a:pt x="775505" y="1300617"/>
                  </a:lnTo>
                  <a:lnTo>
                    <a:pt x="727086" y="1286409"/>
                  </a:lnTo>
                  <a:lnTo>
                    <a:pt x="679930" y="1271728"/>
                  </a:lnTo>
                  <a:lnTo>
                    <a:pt x="634069" y="1256585"/>
                  </a:lnTo>
                  <a:lnTo>
                    <a:pt x="589535" y="1240991"/>
                  </a:lnTo>
                  <a:lnTo>
                    <a:pt x="546358" y="1224957"/>
                  </a:lnTo>
                  <a:lnTo>
                    <a:pt x="504572" y="1208494"/>
                  </a:lnTo>
                  <a:lnTo>
                    <a:pt x="464207" y="1191612"/>
                  </a:lnTo>
                  <a:lnTo>
                    <a:pt x="425295" y="1174322"/>
                  </a:lnTo>
                  <a:lnTo>
                    <a:pt x="387869" y="1156634"/>
                  </a:lnTo>
                  <a:lnTo>
                    <a:pt x="351959" y="1138561"/>
                  </a:lnTo>
                  <a:lnTo>
                    <a:pt x="317597" y="1120112"/>
                  </a:lnTo>
                  <a:lnTo>
                    <a:pt x="253646" y="1082130"/>
                  </a:lnTo>
                  <a:lnTo>
                    <a:pt x="196269" y="1042775"/>
                  </a:lnTo>
                  <a:lnTo>
                    <a:pt x="145719" y="1002133"/>
                  </a:lnTo>
                  <a:lnTo>
                    <a:pt x="102250" y="960291"/>
                  </a:lnTo>
                  <a:lnTo>
                    <a:pt x="66116" y="917335"/>
                  </a:lnTo>
                  <a:lnTo>
                    <a:pt x="37571" y="873350"/>
                  </a:lnTo>
                  <a:lnTo>
                    <a:pt x="16867" y="828424"/>
                  </a:lnTo>
                  <a:lnTo>
                    <a:pt x="4259" y="782643"/>
                  </a:lnTo>
                  <a:lnTo>
                    <a:pt x="0" y="736091"/>
                  </a:lnTo>
                  <a:close/>
                </a:path>
              </a:pathLst>
            </a:custGeom>
            <a:ln w="57150">
              <a:solidFill>
                <a:srgbClr val="C00000"/>
              </a:solidFill>
            </a:ln>
          </p:spPr>
          <p:txBody>
            <a:bodyPr wrap="square" lIns="0" tIns="0" rIns="0" bIns="0" rtlCol="0"/>
            <a:lstStyle/>
            <a:p>
              <a:endParaRPr/>
            </a:p>
          </p:txBody>
        </p:sp>
        <p:sp>
          <p:nvSpPr>
            <p:cNvPr id="8" name="object 8">
              <a:extLst>
                <a:ext uri="{FF2B5EF4-FFF2-40B4-BE49-F238E27FC236}">
                  <a16:creationId xmlns:a16="http://schemas.microsoft.com/office/drawing/2014/main" id="{99BCDAB1-5A29-45C6-BB95-FF6918B96A83}"/>
                </a:ext>
              </a:extLst>
            </p:cNvPr>
            <p:cNvSpPr/>
            <p:nvPr/>
          </p:nvSpPr>
          <p:spPr>
            <a:xfrm>
              <a:off x="4355477" y="1367789"/>
              <a:ext cx="3255010" cy="1289050"/>
            </a:xfrm>
            <a:custGeom>
              <a:avLst/>
              <a:gdLst/>
              <a:ahLst/>
              <a:cxnLst/>
              <a:rect l="l" t="t" r="r" b="b"/>
              <a:pathLst>
                <a:path w="3255009" h="1289050">
                  <a:moveTo>
                    <a:pt x="3254616" y="0"/>
                  </a:moveTo>
                  <a:lnTo>
                    <a:pt x="676008" y="0"/>
                  </a:lnTo>
                  <a:lnTo>
                    <a:pt x="676008" y="673862"/>
                  </a:lnTo>
                  <a:lnTo>
                    <a:pt x="0" y="1288783"/>
                  </a:lnTo>
                  <a:lnTo>
                    <a:pt x="676008" y="962660"/>
                  </a:lnTo>
                  <a:lnTo>
                    <a:pt x="676008" y="1155192"/>
                  </a:lnTo>
                  <a:lnTo>
                    <a:pt x="3254616" y="1155192"/>
                  </a:lnTo>
                  <a:lnTo>
                    <a:pt x="3254616" y="0"/>
                  </a:lnTo>
                  <a:close/>
                </a:path>
              </a:pathLst>
            </a:custGeom>
            <a:solidFill>
              <a:srgbClr val="FFFFFF"/>
            </a:solidFill>
          </p:spPr>
          <p:txBody>
            <a:bodyPr wrap="square" lIns="0" tIns="0" rIns="0" bIns="0" rtlCol="0"/>
            <a:lstStyle/>
            <a:p>
              <a:endParaRPr/>
            </a:p>
          </p:txBody>
        </p:sp>
        <p:sp>
          <p:nvSpPr>
            <p:cNvPr id="9" name="object 9">
              <a:extLst>
                <a:ext uri="{FF2B5EF4-FFF2-40B4-BE49-F238E27FC236}">
                  <a16:creationId xmlns:a16="http://schemas.microsoft.com/office/drawing/2014/main" id="{D53BEC08-7B7E-128C-95F0-54733CA0FBE8}"/>
                </a:ext>
              </a:extLst>
            </p:cNvPr>
            <p:cNvSpPr/>
            <p:nvPr/>
          </p:nvSpPr>
          <p:spPr>
            <a:xfrm>
              <a:off x="4355477" y="1367789"/>
              <a:ext cx="3255010" cy="1289050"/>
            </a:xfrm>
            <a:custGeom>
              <a:avLst/>
              <a:gdLst/>
              <a:ahLst/>
              <a:cxnLst/>
              <a:rect l="l" t="t" r="r" b="b"/>
              <a:pathLst>
                <a:path w="3255009" h="1289050">
                  <a:moveTo>
                    <a:pt x="676008" y="0"/>
                  </a:moveTo>
                  <a:lnTo>
                    <a:pt x="1105776" y="0"/>
                  </a:lnTo>
                  <a:lnTo>
                    <a:pt x="1750428" y="0"/>
                  </a:lnTo>
                  <a:lnTo>
                    <a:pt x="3254616" y="0"/>
                  </a:lnTo>
                  <a:lnTo>
                    <a:pt x="3254616" y="673862"/>
                  </a:lnTo>
                  <a:lnTo>
                    <a:pt x="3254616" y="962660"/>
                  </a:lnTo>
                  <a:lnTo>
                    <a:pt x="3254616" y="1155192"/>
                  </a:lnTo>
                  <a:lnTo>
                    <a:pt x="1750428" y="1155192"/>
                  </a:lnTo>
                  <a:lnTo>
                    <a:pt x="1105776" y="1155192"/>
                  </a:lnTo>
                  <a:lnTo>
                    <a:pt x="676008" y="1155192"/>
                  </a:lnTo>
                  <a:lnTo>
                    <a:pt x="676008" y="962660"/>
                  </a:lnTo>
                  <a:lnTo>
                    <a:pt x="0" y="1288783"/>
                  </a:lnTo>
                  <a:lnTo>
                    <a:pt x="676008" y="673862"/>
                  </a:lnTo>
                  <a:lnTo>
                    <a:pt x="676008" y="0"/>
                  </a:lnTo>
                  <a:close/>
                </a:path>
              </a:pathLst>
            </a:custGeom>
            <a:ln w="25400">
              <a:solidFill>
                <a:srgbClr val="000000"/>
              </a:solidFill>
            </a:ln>
          </p:spPr>
          <p:txBody>
            <a:bodyPr wrap="square" lIns="0" tIns="0" rIns="0" bIns="0" rtlCol="0"/>
            <a:lstStyle/>
            <a:p>
              <a:endParaRPr/>
            </a:p>
          </p:txBody>
        </p:sp>
      </p:grpSp>
      <p:sp>
        <p:nvSpPr>
          <p:cNvPr id="10" name="object 10">
            <a:extLst>
              <a:ext uri="{FF2B5EF4-FFF2-40B4-BE49-F238E27FC236}">
                <a16:creationId xmlns:a16="http://schemas.microsoft.com/office/drawing/2014/main" id="{1354AF92-98A7-14CD-9039-B5F530F0E390}"/>
              </a:ext>
            </a:extLst>
          </p:cNvPr>
          <p:cNvSpPr txBox="1"/>
          <p:nvPr/>
        </p:nvSpPr>
        <p:spPr>
          <a:xfrm>
            <a:off x="4762078" y="1619294"/>
            <a:ext cx="2383790" cy="848360"/>
          </a:xfrm>
          <a:prstGeom prst="rect">
            <a:avLst/>
          </a:prstGeom>
        </p:spPr>
        <p:txBody>
          <a:bodyPr vert="horz" wrap="square" lIns="0" tIns="12700" rIns="0" bIns="0" rtlCol="0">
            <a:spAutoFit/>
          </a:bodyPr>
          <a:lstStyle/>
          <a:p>
            <a:pPr marL="12700" marR="5080" indent="1905" algn="ctr">
              <a:lnSpc>
                <a:spcPct val="100000"/>
              </a:lnSpc>
              <a:spcBef>
                <a:spcPts val="100"/>
              </a:spcBef>
            </a:pPr>
            <a:r>
              <a:rPr sz="1800" spc="-120" dirty="0">
                <a:latin typeface="Arial"/>
                <a:cs typeface="Arial"/>
              </a:rPr>
              <a:t>For</a:t>
            </a:r>
            <a:r>
              <a:rPr sz="1800" spc="-85" dirty="0">
                <a:latin typeface="Arial"/>
                <a:cs typeface="Arial"/>
              </a:rPr>
              <a:t> </a:t>
            </a:r>
            <a:r>
              <a:rPr sz="1800" spc="-35" dirty="0">
                <a:latin typeface="Arial"/>
                <a:cs typeface="Arial"/>
              </a:rPr>
              <a:t>internal</a:t>
            </a:r>
            <a:r>
              <a:rPr sz="1800" spc="-60" dirty="0">
                <a:latin typeface="Arial"/>
                <a:cs typeface="Arial"/>
              </a:rPr>
              <a:t> </a:t>
            </a:r>
            <a:r>
              <a:rPr sz="1800" spc="-10" dirty="0">
                <a:latin typeface="Arial"/>
                <a:cs typeface="Arial"/>
              </a:rPr>
              <a:t>reviewers, </a:t>
            </a:r>
            <a:r>
              <a:rPr sz="1800" spc="-110" dirty="0">
                <a:latin typeface="Arial"/>
                <a:cs typeface="Arial"/>
              </a:rPr>
              <a:t>places</a:t>
            </a:r>
            <a:r>
              <a:rPr sz="1800" spc="-70" dirty="0">
                <a:latin typeface="Arial"/>
                <a:cs typeface="Arial"/>
              </a:rPr>
              <a:t> </a:t>
            </a:r>
            <a:r>
              <a:rPr sz="1800" spc="-50" dirty="0">
                <a:latin typeface="Arial"/>
                <a:cs typeface="Arial"/>
              </a:rPr>
              <a:t>activities</a:t>
            </a:r>
            <a:r>
              <a:rPr sz="1800" spc="-70" dirty="0">
                <a:latin typeface="Arial"/>
                <a:cs typeface="Arial"/>
              </a:rPr>
              <a:t> </a:t>
            </a:r>
            <a:r>
              <a:rPr sz="1800" spc="-10" dirty="0">
                <a:latin typeface="Arial"/>
                <a:cs typeface="Arial"/>
              </a:rPr>
              <a:t>into</a:t>
            </a:r>
            <a:r>
              <a:rPr sz="1800" spc="-85" dirty="0">
                <a:latin typeface="Arial"/>
                <a:cs typeface="Arial"/>
              </a:rPr>
              <a:t> </a:t>
            </a:r>
            <a:r>
              <a:rPr sz="1800" spc="-20" dirty="0">
                <a:latin typeface="Arial"/>
                <a:cs typeface="Arial"/>
              </a:rPr>
              <a:t>total </a:t>
            </a:r>
            <a:r>
              <a:rPr sz="1800" spc="-10" dirty="0">
                <a:latin typeface="Arial"/>
                <a:cs typeface="Arial"/>
              </a:rPr>
              <a:t>context</a:t>
            </a:r>
            <a:endParaRPr sz="1800">
              <a:latin typeface="Arial"/>
              <a:cs typeface="Arial"/>
            </a:endParaRPr>
          </a:p>
        </p:txBody>
      </p:sp>
    </p:spTree>
    <p:extLst>
      <p:ext uri="{BB962C8B-B14F-4D97-AF65-F5344CB8AC3E}">
        <p14:creationId xmlns:p14="http://schemas.microsoft.com/office/powerpoint/2010/main" val="315280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normAutofit/>
          </a:bodyPr>
          <a:lstStyle/>
          <a:p>
            <a:pPr marL="0" indent="0">
              <a:buNone/>
            </a:pPr>
            <a:r>
              <a:rPr lang="en-US" sz="2400" dirty="0"/>
              <a:t>Willie Miller</a:t>
            </a:r>
          </a:p>
          <a:p>
            <a:pPr marL="0" indent="0">
              <a:buNone/>
            </a:pPr>
            <a:r>
              <a:rPr lang="en-US" sz="2400" dirty="0"/>
              <a:t>	</a:t>
            </a:r>
            <a:r>
              <a:rPr lang="en-US" sz="2000" dirty="0"/>
              <a:t>Faculty Advancement and Leadership Development Fellow</a:t>
            </a:r>
          </a:p>
          <a:p>
            <a:pPr marL="0" indent="0">
              <a:buNone/>
            </a:pPr>
            <a:endParaRPr lang="en-US" sz="2400" dirty="0"/>
          </a:p>
          <a:p>
            <a:pPr marL="0" indent="0">
              <a:buNone/>
            </a:pPr>
            <a:r>
              <a:rPr lang="en-US" sz="2400" dirty="0"/>
              <a:t>Keith </a:t>
            </a:r>
            <a:r>
              <a:rPr lang="en-US" sz="2400" dirty="0" err="1"/>
              <a:t>Avin</a:t>
            </a:r>
            <a:endParaRPr lang="en-US" sz="2400" dirty="0"/>
          </a:p>
          <a:p>
            <a:pPr marL="0" indent="0">
              <a:buNone/>
            </a:pPr>
            <a:r>
              <a:rPr lang="en-US" sz="2400" dirty="0"/>
              <a:t>	 </a:t>
            </a:r>
            <a:r>
              <a:rPr lang="en-US" sz="2000" dirty="0"/>
              <a:t>Faculty Advancement and Leadership Development Fellow</a:t>
            </a:r>
          </a:p>
          <a:p>
            <a:pPr marL="0" indent="0">
              <a:buNone/>
            </a:pPr>
            <a:endParaRPr lang="en-US" sz="2400" dirty="0"/>
          </a:p>
        </p:txBody>
      </p:sp>
    </p:spTree>
    <p:extLst>
      <p:ext uri="{BB962C8B-B14F-4D97-AF65-F5344CB8AC3E}">
        <p14:creationId xmlns:p14="http://schemas.microsoft.com/office/powerpoint/2010/main" val="43526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dirty="0"/>
              <a:t>The IUPUI P&amp;T CV</a:t>
            </a:r>
          </a:p>
        </p:txBody>
      </p:sp>
      <p:sp>
        <p:nvSpPr>
          <p:cNvPr id="6" name="Text Placeholder 5">
            <a:extLst>
              <a:ext uri="{FF2B5EF4-FFF2-40B4-BE49-F238E27FC236}">
                <a16:creationId xmlns:a16="http://schemas.microsoft.com/office/drawing/2014/main" id="{BF616ED0-DBF6-2C3C-D27F-4EFCE9050A79}"/>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C21A5610-A964-EDA2-30A9-70B551487938}"/>
              </a:ext>
            </a:extLst>
          </p:cNvPr>
          <p:cNvSpPr>
            <a:spLocks noGrp="1"/>
          </p:cNvSpPr>
          <p:nvPr>
            <p:ph idx="1"/>
          </p:nvPr>
        </p:nvSpPr>
        <p:spPr/>
        <p:txBody>
          <a:bodyPr/>
          <a:lstStyle/>
          <a:p>
            <a:pPr marL="0" indent="0">
              <a:buNone/>
            </a:pPr>
            <a:r>
              <a:rPr lang="en-US" dirty="0"/>
              <a:t>Is different from a disciplinary CV.</a:t>
            </a:r>
          </a:p>
          <a:p>
            <a:pPr marL="0" indent="0">
              <a:buNone/>
            </a:pPr>
            <a:endParaRPr lang="en-US" dirty="0"/>
          </a:p>
          <a:p>
            <a:pPr marL="0" indent="0">
              <a:buNone/>
            </a:pPr>
            <a:r>
              <a:rPr lang="en-US" dirty="0"/>
              <a:t>It contains additional information: </a:t>
            </a:r>
          </a:p>
          <a:p>
            <a:pPr marL="285750" indent="-285750">
              <a:buFont typeface="Arial" panose="020B0604020202020204" pitchFamily="34" charset="0"/>
              <a:buChar char="•"/>
            </a:pPr>
            <a:r>
              <a:rPr lang="en-US" dirty="0"/>
              <a:t>Course listings</a:t>
            </a:r>
          </a:p>
          <a:p>
            <a:pPr marL="285750" indent="-285750">
              <a:buFont typeface="Arial" panose="020B0604020202020204" pitchFamily="34" charset="0"/>
              <a:buChar char="•"/>
            </a:pPr>
            <a:r>
              <a:rPr lang="en-US" dirty="0"/>
              <a:t>Professional development attended</a:t>
            </a:r>
          </a:p>
          <a:p>
            <a:pPr marL="285750" indent="-285750">
              <a:buFont typeface="Arial" panose="020B0604020202020204" pitchFamily="34" charset="0"/>
              <a:buChar char="•"/>
            </a:pPr>
            <a:r>
              <a:rPr lang="en-US" dirty="0"/>
              <a:t>Unfunded grant submissions</a:t>
            </a:r>
          </a:p>
          <a:p>
            <a:pPr marL="0" indent="0">
              <a:buNone/>
            </a:pPr>
            <a:endParaRPr lang="en-US" dirty="0"/>
          </a:p>
          <a:p>
            <a:pPr marL="0" indent="0">
              <a:buNone/>
            </a:pPr>
            <a:r>
              <a:rPr lang="en-US" dirty="0"/>
              <a:t>It has a specific order of items.</a:t>
            </a:r>
          </a:p>
          <a:p>
            <a:pPr marL="0" indent="0">
              <a:buNone/>
            </a:pPr>
            <a:endParaRPr lang="en-US" dirty="0"/>
          </a:p>
          <a:p>
            <a:pPr marL="0" indent="0">
              <a:buNone/>
            </a:pPr>
            <a:r>
              <a:rPr lang="en-US" b="1" dirty="0"/>
              <a:t>Grants, presentations, and publications do not have to be binned for an integrative case.</a:t>
            </a:r>
          </a:p>
        </p:txBody>
      </p:sp>
      <p:grpSp>
        <p:nvGrpSpPr>
          <p:cNvPr id="3" name="object 7">
            <a:extLst>
              <a:ext uri="{FF2B5EF4-FFF2-40B4-BE49-F238E27FC236}">
                <a16:creationId xmlns:a16="http://schemas.microsoft.com/office/drawing/2014/main" id="{B8F8BE86-C602-72DE-6229-A19621A68771}"/>
              </a:ext>
            </a:extLst>
          </p:cNvPr>
          <p:cNvGrpSpPr/>
          <p:nvPr/>
        </p:nvGrpSpPr>
        <p:grpSpPr>
          <a:xfrm>
            <a:off x="170687" y="2731261"/>
            <a:ext cx="8124190" cy="1957070"/>
            <a:chOff x="170687" y="2731261"/>
            <a:chExt cx="8124190" cy="1957070"/>
          </a:xfrm>
        </p:grpSpPr>
        <p:pic>
          <p:nvPicPr>
            <p:cNvPr id="4" name="object 8">
              <a:extLst>
                <a:ext uri="{FF2B5EF4-FFF2-40B4-BE49-F238E27FC236}">
                  <a16:creationId xmlns:a16="http://schemas.microsoft.com/office/drawing/2014/main" id="{9C062ECB-FFF8-1875-94E0-D8051BF10983}"/>
                </a:ext>
              </a:extLst>
            </p:cNvPr>
            <p:cNvPicPr/>
            <p:nvPr/>
          </p:nvPicPr>
          <p:blipFill>
            <a:blip r:embed="rId2" cstate="print"/>
            <a:stretch>
              <a:fillRect/>
            </a:stretch>
          </p:blipFill>
          <p:spPr>
            <a:xfrm>
              <a:off x="170687" y="3587495"/>
              <a:ext cx="4472940" cy="1100327"/>
            </a:xfrm>
            <a:prstGeom prst="rect">
              <a:avLst/>
            </a:prstGeom>
          </p:spPr>
        </p:pic>
        <p:sp>
          <p:nvSpPr>
            <p:cNvPr id="7" name="object 9">
              <a:extLst>
                <a:ext uri="{FF2B5EF4-FFF2-40B4-BE49-F238E27FC236}">
                  <a16:creationId xmlns:a16="http://schemas.microsoft.com/office/drawing/2014/main" id="{40142634-28C8-D61C-53E3-948F9D896002}"/>
                </a:ext>
              </a:extLst>
            </p:cNvPr>
            <p:cNvSpPr/>
            <p:nvPr/>
          </p:nvSpPr>
          <p:spPr>
            <a:xfrm>
              <a:off x="242315" y="3636263"/>
              <a:ext cx="4330065" cy="957580"/>
            </a:xfrm>
            <a:custGeom>
              <a:avLst/>
              <a:gdLst/>
              <a:ahLst/>
              <a:cxnLst/>
              <a:rect l="l" t="t" r="r" b="b"/>
              <a:pathLst>
                <a:path w="4330065" h="957579">
                  <a:moveTo>
                    <a:pt x="0" y="478536"/>
                  </a:moveTo>
                  <a:lnTo>
                    <a:pt x="11176" y="429608"/>
                  </a:lnTo>
                  <a:lnTo>
                    <a:pt x="43982" y="382094"/>
                  </a:lnTo>
                  <a:lnTo>
                    <a:pt x="77330" y="351322"/>
                  </a:lnTo>
                  <a:lnTo>
                    <a:pt x="119485" y="321356"/>
                  </a:lnTo>
                  <a:lnTo>
                    <a:pt x="170124" y="292268"/>
                  </a:lnTo>
                  <a:lnTo>
                    <a:pt x="228925" y="264129"/>
                  </a:lnTo>
                  <a:lnTo>
                    <a:pt x="295565" y="237010"/>
                  </a:lnTo>
                  <a:lnTo>
                    <a:pt x="331724" y="223855"/>
                  </a:lnTo>
                  <a:lnTo>
                    <a:pt x="369722" y="210982"/>
                  </a:lnTo>
                  <a:lnTo>
                    <a:pt x="409519" y="198400"/>
                  </a:lnTo>
                  <a:lnTo>
                    <a:pt x="451073" y="186117"/>
                  </a:lnTo>
                  <a:lnTo>
                    <a:pt x="494346" y="174143"/>
                  </a:lnTo>
                  <a:lnTo>
                    <a:pt x="539296" y="162486"/>
                  </a:lnTo>
                  <a:lnTo>
                    <a:pt x="585884" y="151155"/>
                  </a:lnTo>
                  <a:lnTo>
                    <a:pt x="634069" y="140160"/>
                  </a:lnTo>
                  <a:lnTo>
                    <a:pt x="683811" y="129509"/>
                  </a:lnTo>
                  <a:lnTo>
                    <a:pt x="735069" y="119210"/>
                  </a:lnTo>
                  <a:lnTo>
                    <a:pt x="787803" y="109274"/>
                  </a:lnTo>
                  <a:lnTo>
                    <a:pt x="841974" y="99709"/>
                  </a:lnTo>
                  <a:lnTo>
                    <a:pt x="897539" y="90523"/>
                  </a:lnTo>
                  <a:lnTo>
                    <a:pt x="954460" y="81726"/>
                  </a:lnTo>
                  <a:lnTo>
                    <a:pt x="1012696" y="73327"/>
                  </a:lnTo>
                  <a:lnTo>
                    <a:pt x="1072207" y="65334"/>
                  </a:lnTo>
                  <a:lnTo>
                    <a:pt x="1132952" y="57756"/>
                  </a:lnTo>
                  <a:lnTo>
                    <a:pt x="1194891" y="50603"/>
                  </a:lnTo>
                  <a:lnTo>
                    <a:pt x="1257984" y="43883"/>
                  </a:lnTo>
                  <a:lnTo>
                    <a:pt x="1322190" y="37605"/>
                  </a:lnTo>
                  <a:lnTo>
                    <a:pt x="1387469" y="31779"/>
                  </a:lnTo>
                  <a:lnTo>
                    <a:pt x="1453781" y="26412"/>
                  </a:lnTo>
                  <a:lnTo>
                    <a:pt x="1521086" y="21514"/>
                  </a:lnTo>
                  <a:lnTo>
                    <a:pt x="1589343" y="17093"/>
                  </a:lnTo>
                  <a:lnTo>
                    <a:pt x="1658512" y="13160"/>
                  </a:lnTo>
                  <a:lnTo>
                    <a:pt x="1728552" y="9722"/>
                  </a:lnTo>
                  <a:lnTo>
                    <a:pt x="1799424" y="6788"/>
                  </a:lnTo>
                  <a:lnTo>
                    <a:pt x="1871086" y="4368"/>
                  </a:lnTo>
                  <a:lnTo>
                    <a:pt x="1943500" y="2470"/>
                  </a:lnTo>
                  <a:lnTo>
                    <a:pt x="2016624" y="1104"/>
                  </a:lnTo>
                  <a:lnTo>
                    <a:pt x="2090418" y="277"/>
                  </a:lnTo>
                  <a:lnTo>
                    <a:pt x="2164842" y="0"/>
                  </a:lnTo>
                  <a:lnTo>
                    <a:pt x="2239265" y="277"/>
                  </a:lnTo>
                  <a:lnTo>
                    <a:pt x="2313059" y="1104"/>
                  </a:lnTo>
                  <a:lnTo>
                    <a:pt x="2386183" y="2470"/>
                  </a:lnTo>
                  <a:lnTo>
                    <a:pt x="2458597" y="4368"/>
                  </a:lnTo>
                  <a:lnTo>
                    <a:pt x="2530259" y="6788"/>
                  </a:lnTo>
                  <a:lnTo>
                    <a:pt x="2601131" y="9722"/>
                  </a:lnTo>
                  <a:lnTo>
                    <a:pt x="2671171" y="13160"/>
                  </a:lnTo>
                  <a:lnTo>
                    <a:pt x="2740340" y="17093"/>
                  </a:lnTo>
                  <a:lnTo>
                    <a:pt x="2808597" y="21514"/>
                  </a:lnTo>
                  <a:lnTo>
                    <a:pt x="2875902" y="26412"/>
                  </a:lnTo>
                  <a:lnTo>
                    <a:pt x="2942214" y="31779"/>
                  </a:lnTo>
                  <a:lnTo>
                    <a:pt x="3007493" y="37605"/>
                  </a:lnTo>
                  <a:lnTo>
                    <a:pt x="3071699" y="43883"/>
                  </a:lnTo>
                  <a:lnTo>
                    <a:pt x="3134792" y="50603"/>
                  </a:lnTo>
                  <a:lnTo>
                    <a:pt x="3196731" y="57756"/>
                  </a:lnTo>
                  <a:lnTo>
                    <a:pt x="3257476" y="65334"/>
                  </a:lnTo>
                  <a:lnTo>
                    <a:pt x="3316987" y="73327"/>
                  </a:lnTo>
                  <a:lnTo>
                    <a:pt x="3375223" y="81726"/>
                  </a:lnTo>
                  <a:lnTo>
                    <a:pt x="3432144" y="90523"/>
                  </a:lnTo>
                  <a:lnTo>
                    <a:pt x="3487709" y="99709"/>
                  </a:lnTo>
                  <a:lnTo>
                    <a:pt x="3541880" y="109274"/>
                  </a:lnTo>
                  <a:lnTo>
                    <a:pt x="3594614" y="119210"/>
                  </a:lnTo>
                  <a:lnTo>
                    <a:pt x="3645872" y="129509"/>
                  </a:lnTo>
                  <a:lnTo>
                    <a:pt x="3695614" y="140160"/>
                  </a:lnTo>
                  <a:lnTo>
                    <a:pt x="3743799" y="151155"/>
                  </a:lnTo>
                  <a:lnTo>
                    <a:pt x="3790387" y="162486"/>
                  </a:lnTo>
                  <a:lnTo>
                    <a:pt x="3835337" y="174143"/>
                  </a:lnTo>
                  <a:lnTo>
                    <a:pt x="3878610" y="186117"/>
                  </a:lnTo>
                  <a:lnTo>
                    <a:pt x="3920164" y="198400"/>
                  </a:lnTo>
                  <a:lnTo>
                    <a:pt x="3959961" y="210982"/>
                  </a:lnTo>
                  <a:lnTo>
                    <a:pt x="3997959" y="223855"/>
                  </a:lnTo>
                  <a:lnTo>
                    <a:pt x="4034118" y="237010"/>
                  </a:lnTo>
                  <a:lnTo>
                    <a:pt x="4100758" y="264129"/>
                  </a:lnTo>
                  <a:lnTo>
                    <a:pt x="4159559" y="292268"/>
                  </a:lnTo>
                  <a:lnTo>
                    <a:pt x="4210198" y="321356"/>
                  </a:lnTo>
                  <a:lnTo>
                    <a:pt x="4252353" y="351322"/>
                  </a:lnTo>
                  <a:lnTo>
                    <a:pt x="4285701" y="382094"/>
                  </a:lnTo>
                  <a:lnTo>
                    <a:pt x="4309921" y="413601"/>
                  </a:lnTo>
                  <a:lnTo>
                    <a:pt x="4328428" y="462084"/>
                  </a:lnTo>
                  <a:lnTo>
                    <a:pt x="4329684" y="478536"/>
                  </a:lnTo>
                  <a:lnTo>
                    <a:pt x="4328428" y="494987"/>
                  </a:lnTo>
                  <a:lnTo>
                    <a:pt x="4309921" y="543470"/>
                  </a:lnTo>
                  <a:lnTo>
                    <a:pt x="4285701" y="574977"/>
                  </a:lnTo>
                  <a:lnTo>
                    <a:pt x="4252353" y="605749"/>
                  </a:lnTo>
                  <a:lnTo>
                    <a:pt x="4210198" y="635715"/>
                  </a:lnTo>
                  <a:lnTo>
                    <a:pt x="4159559" y="664803"/>
                  </a:lnTo>
                  <a:lnTo>
                    <a:pt x="4100758" y="692942"/>
                  </a:lnTo>
                  <a:lnTo>
                    <a:pt x="4034118" y="720061"/>
                  </a:lnTo>
                  <a:lnTo>
                    <a:pt x="3997959" y="733216"/>
                  </a:lnTo>
                  <a:lnTo>
                    <a:pt x="3959961" y="746089"/>
                  </a:lnTo>
                  <a:lnTo>
                    <a:pt x="3920164" y="758671"/>
                  </a:lnTo>
                  <a:lnTo>
                    <a:pt x="3878610" y="770954"/>
                  </a:lnTo>
                  <a:lnTo>
                    <a:pt x="3835337" y="782928"/>
                  </a:lnTo>
                  <a:lnTo>
                    <a:pt x="3790387" y="794585"/>
                  </a:lnTo>
                  <a:lnTo>
                    <a:pt x="3743799" y="805916"/>
                  </a:lnTo>
                  <a:lnTo>
                    <a:pt x="3695614" y="816911"/>
                  </a:lnTo>
                  <a:lnTo>
                    <a:pt x="3645872" y="827562"/>
                  </a:lnTo>
                  <a:lnTo>
                    <a:pt x="3594614" y="837861"/>
                  </a:lnTo>
                  <a:lnTo>
                    <a:pt x="3541880" y="847797"/>
                  </a:lnTo>
                  <a:lnTo>
                    <a:pt x="3487709" y="857362"/>
                  </a:lnTo>
                  <a:lnTo>
                    <a:pt x="3432144" y="866548"/>
                  </a:lnTo>
                  <a:lnTo>
                    <a:pt x="3375223" y="875345"/>
                  </a:lnTo>
                  <a:lnTo>
                    <a:pt x="3316987" y="883744"/>
                  </a:lnTo>
                  <a:lnTo>
                    <a:pt x="3257476" y="891737"/>
                  </a:lnTo>
                  <a:lnTo>
                    <a:pt x="3196731" y="899315"/>
                  </a:lnTo>
                  <a:lnTo>
                    <a:pt x="3134792" y="906468"/>
                  </a:lnTo>
                  <a:lnTo>
                    <a:pt x="3071699" y="913188"/>
                  </a:lnTo>
                  <a:lnTo>
                    <a:pt x="3007493" y="919466"/>
                  </a:lnTo>
                  <a:lnTo>
                    <a:pt x="2942214" y="925292"/>
                  </a:lnTo>
                  <a:lnTo>
                    <a:pt x="2875902" y="930659"/>
                  </a:lnTo>
                  <a:lnTo>
                    <a:pt x="2808597" y="935557"/>
                  </a:lnTo>
                  <a:lnTo>
                    <a:pt x="2740340" y="939978"/>
                  </a:lnTo>
                  <a:lnTo>
                    <a:pt x="2671171" y="943911"/>
                  </a:lnTo>
                  <a:lnTo>
                    <a:pt x="2601131" y="947349"/>
                  </a:lnTo>
                  <a:lnTo>
                    <a:pt x="2530259" y="950283"/>
                  </a:lnTo>
                  <a:lnTo>
                    <a:pt x="2458597" y="952703"/>
                  </a:lnTo>
                  <a:lnTo>
                    <a:pt x="2386183" y="954601"/>
                  </a:lnTo>
                  <a:lnTo>
                    <a:pt x="2313059" y="955967"/>
                  </a:lnTo>
                  <a:lnTo>
                    <a:pt x="2239265" y="956794"/>
                  </a:lnTo>
                  <a:lnTo>
                    <a:pt x="2164842" y="957072"/>
                  </a:lnTo>
                  <a:lnTo>
                    <a:pt x="2090418" y="956794"/>
                  </a:lnTo>
                  <a:lnTo>
                    <a:pt x="2016624" y="955967"/>
                  </a:lnTo>
                  <a:lnTo>
                    <a:pt x="1943500" y="954601"/>
                  </a:lnTo>
                  <a:lnTo>
                    <a:pt x="1871086" y="952703"/>
                  </a:lnTo>
                  <a:lnTo>
                    <a:pt x="1799424" y="950283"/>
                  </a:lnTo>
                  <a:lnTo>
                    <a:pt x="1728552" y="947349"/>
                  </a:lnTo>
                  <a:lnTo>
                    <a:pt x="1658512" y="943911"/>
                  </a:lnTo>
                  <a:lnTo>
                    <a:pt x="1589343" y="939978"/>
                  </a:lnTo>
                  <a:lnTo>
                    <a:pt x="1521086" y="935557"/>
                  </a:lnTo>
                  <a:lnTo>
                    <a:pt x="1453781" y="930659"/>
                  </a:lnTo>
                  <a:lnTo>
                    <a:pt x="1387469" y="925292"/>
                  </a:lnTo>
                  <a:lnTo>
                    <a:pt x="1322190" y="919466"/>
                  </a:lnTo>
                  <a:lnTo>
                    <a:pt x="1257984" y="913188"/>
                  </a:lnTo>
                  <a:lnTo>
                    <a:pt x="1194891" y="906468"/>
                  </a:lnTo>
                  <a:lnTo>
                    <a:pt x="1132952" y="899315"/>
                  </a:lnTo>
                  <a:lnTo>
                    <a:pt x="1072207" y="891737"/>
                  </a:lnTo>
                  <a:lnTo>
                    <a:pt x="1012696" y="883744"/>
                  </a:lnTo>
                  <a:lnTo>
                    <a:pt x="954460" y="875345"/>
                  </a:lnTo>
                  <a:lnTo>
                    <a:pt x="897539" y="866548"/>
                  </a:lnTo>
                  <a:lnTo>
                    <a:pt x="841974" y="857362"/>
                  </a:lnTo>
                  <a:lnTo>
                    <a:pt x="787803" y="847797"/>
                  </a:lnTo>
                  <a:lnTo>
                    <a:pt x="735069" y="837861"/>
                  </a:lnTo>
                  <a:lnTo>
                    <a:pt x="683811" y="827562"/>
                  </a:lnTo>
                  <a:lnTo>
                    <a:pt x="634069" y="816911"/>
                  </a:lnTo>
                  <a:lnTo>
                    <a:pt x="585884" y="805916"/>
                  </a:lnTo>
                  <a:lnTo>
                    <a:pt x="539296" y="794585"/>
                  </a:lnTo>
                  <a:lnTo>
                    <a:pt x="494346" y="782928"/>
                  </a:lnTo>
                  <a:lnTo>
                    <a:pt x="451073" y="770954"/>
                  </a:lnTo>
                  <a:lnTo>
                    <a:pt x="409519" y="758671"/>
                  </a:lnTo>
                  <a:lnTo>
                    <a:pt x="369722" y="746089"/>
                  </a:lnTo>
                  <a:lnTo>
                    <a:pt x="331724" y="733216"/>
                  </a:lnTo>
                  <a:lnTo>
                    <a:pt x="295565" y="720061"/>
                  </a:lnTo>
                  <a:lnTo>
                    <a:pt x="228925" y="692942"/>
                  </a:lnTo>
                  <a:lnTo>
                    <a:pt x="170124" y="664803"/>
                  </a:lnTo>
                  <a:lnTo>
                    <a:pt x="119485" y="635715"/>
                  </a:lnTo>
                  <a:lnTo>
                    <a:pt x="77330" y="605749"/>
                  </a:lnTo>
                  <a:lnTo>
                    <a:pt x="43982" y="574977"/>
                  </a:lnTo>
                  <a:lnTo>
                    <a:pt x="19762" y="543470"/>
                  </a:lnTo>
                  <a:lnTo>
                    <a:pt x="1255" y="494987"/>
                  </a:lnTo>
                  <a:lnTo>
                    <a:pt x="0" y="478536"/>
                  </a:lnTo>
                  <a:close/>
                </a:path>
              </a:pathLst>
            </a:custGeom>
            <a:ln w="57150">
              <a:solidFill>
                <a:srgbClr val="C00000"/>
              </a:solidFill>
            </a:ln>
          </p:spPr>
          <p:txBody>
            <a:bodyPr wrap="square" lIns="0" tIns="0" rIns="0" bIns="0" rtlCol="0"/>
            <a:lstStyle/>
            <a:p>
              <a:endParaRPr/>
            </a:p>
          </p:txBody>
        </p:sp>
        <p:sp>
          <p:nvSpPr>
            <p:cNvPr id="8" name="object 10">
              <a:extLst>
                <a:ext uri="{FF2B5EF4-FFF2-40B4-BE49-F238E27FC236}">
                  <a16:creationId xmlns:a16="http://schemas.microsoft.com/office/drawing/2014/main" id="{FF787D62-1F52-F87F-D60F-3D06316200DB}"/>
                </a:ext>
              </a:extLst>
            </p:cNvPr>
            <p:cNvSpPr/>
            <p:nvPr/>
          </p:nvSpPr>
          <p:spPr>
            <a:xfrm>
              <a:off x="4307700" y="2743961"/>
              <a:ext cx="3975100" cy="1109980"/>
            </a:xfrm>
            <a:custGeom>
              <a:avLst/>
              <a:gdLst/>
              <a:ahLst/>
              <a:cxnLst/>
              <a:rect l="l" t="t" r="r" b="b"/>
              <a:pathLst>
                <a:path w="3975100" h="1109979">
                  <a:moveTo>
                    <a:pt x="3974477" y="0"/>
                  </a:moveTo>
                  <a:lnTo>
                    <a:pt x="883805" y="0"/>
                  </a:lnTo>
                  <a:lnTo>
                    <a:pt x="883805" y="558292"/>
                  </a:lnTo>
                  <a:lnTo>
                    <a:pt x="0" y="1109827"/>
                  </a:lnTo>
                  <a:lnTo>
                    <a:pt x="883805" y="797560"/>
                  </a:lnTo>
                  <a:lnTo>
                    <a:pt x="883805" y="957072"/>
                  </a:lnTo>
                  <a:lnTo>
                    <a:pt x="3974477" y="957072"/>
                  </a:lnTo>
                  <a:lnTo>
                    <a:pt x="3974477" y="0"/>
                  </a:lnTo>
                  <a:close/>
                </a:path>
              </a:pathLst>
            </a:custGeom>
            <a:solidFill>
              <a:srgbClr val="FFFFFF"/>
            </a:solidFill>
          </p:spPr>
          <p:txBody>
            <a:bodyPr wrap="square" lIns="0" tIns="0" rIns="0" bIns="0" rtlCol="0"/>
            <a:lstStyle/>
            <a:p>
              <a:endParaRPr/>
            </a:p>
          </p:txBody>
        </p:sp>
        <p:sp>
          <p:nvSpPr>
            <p:cNvPr id="9" name="object 11">
              <a:extLst>
                <a:ext uri="{FF2B5EF4-FFF2-40B4-BE49-F238E27FC236}">
                  <a16:creationId xmlns:a16="http://schemas.microsoft.com/office/drawing/2014/main" id="{2015DEBB-EA4B-D8D6-7937-37D46EB19D36}"/>
                </a:ext>
              </a:extLst>
            </p:cNvPr>
            <p:cNvSpPr/>
            <p:nvPr/>
          </p:nvSpPr>
          <p:spPr>
            <a:xfrm>
              <a:off x="4307700" y="2743961"/>
              <a:ext cx="3975100" cy="1109980"/>
            </a:xfrm>
            <a:custGeom>
              <a:avLst/>
              <a:gdLst/>
              <a:ahLst/>
              <a:cxnLst/>
              <a:rect l="l" t="t" r="r" b="b"/>
              <a:pathLst>
                <a:path w="3975100" h="1109979">
                  <a:moveTo>
                    <a:pt x="883805" y="0"/>
                  </a:moveTo>
                  <a:lnTo>
                    <a:pt x="1398917" y="0"/>
                  </a:lnTo>
                  <a:lnTo>
                    <a:pt x="2171585" y="0"/>
                  </a:lnTo>
                  <a:lnTo>
                    <a:pt x="3974477" y="0"/>
                  </a:lnTo>
                  <a:lnTo>
                    <a:pt x="3974477" y="558292"/>
                  </a:lnTo>
                  <a:lnTo>
                    <a:pt x="3974477" y="797560"/>
                  </a:lnTo>
                  <a:lnTo>
                    <a:pt x="3974477" y="957072"/>
                  </a:lnTo>
                  <a:lnTo>
                    <a:pt x="2171585" y="957072"/>
                  </a:lnTo>
                  <a:lnTo>
                    <a:pt x="1398917" y="957072"/>
                  </a:lnTo>
                  <a:lnTo>
                    <a:pt x="883805" y="957072"/>
                  </a:lnTo>
                  <a:lnTo>
                    <a:pt x="883805" y="797560"/>
                  </a:lnTo>
                  <a:lnTo>
                    <a:pt x="0" y="1109827"/>
                  </a:lnTo>
                  <a:lnTo>
                    <a:pt x="883805" y="558292"/>
                  </a:lnTo>
                  <a:lnTo>
                    <a:pt x="883805" y="0"/>
                  </a:lnTo>
                  <a:close/>
                </a:path>
              </a:pathLst>
            </a:custGeom>
            <a:ln w="25399">
              <a:solidFill>
                <a:srgbClr val="000000"/>
              </a:solidFill>
            </a:ln>
          </p:spPr>
          <p:txBody>
            <a:bodyPr wrap="square" lIns="0" tIns="0" rIns="0" bIns="0" rtlCol="0"/>
            <a:lstStyle/>
            <a:p>
              <a:endParaRPr/>
            </a:p>
          </p:txBody>
        </p:sp>
      </p:grpSp>
      <p:sp>
        <p:nvSpPr>
          <p:cNvPr id="10" name="object 12">
            <a:extLst>
              <a:ext uri="{FF2B5EF4-FFF2-40B4-BE49-F238E27FC236}">
                <a16:creationId xmlns:a16="http://schemas.microsoft.com/office/drawing/2014/main" id="{1C1F8E04-93AD-FAE8-6E9F-B844AC539F75}"/>
              </a:ext>
            </a:extLst>
          </p:cNvPr>
          <p:cNvSpPr txBox="1"/>
          <p:nvPr/>
        </p:nvSpPr>
        <p:spPr>
          <a:xfrm>
            <a:off x="5399119" y="2919160"/>
            <a:ext cx="2672715" cy="574040"/>
          </a:xfrm>
          <a:prstGeom prst="rect">
            <a:avLst/>
          </a:prstGeom>
        </p:spPr>
        <p:txBody>
          <a:bodyPr vert="horz" wrap="square" lIns="0" tIns="12700" rIns="0" bIns="0" rtlCol="0">
            <a:spAutoFit/>
          </a:bodyPr>
          <a:lstStyle/>
          <a:p>
            <a:pPr marL="527685" marR="5080" indent="-515620">
              <a:lnSpc>
                <a:spcPct val="100000"/>
              </a:lnSpc>
              <a:spcBef>
                <a:spcPts val="100"/>
              </a:spcBef>
            </a:pPr>
            <a:r>
              <a:rPr sz="1800" spc="-150" dirty="0">
                <a:latin typeface="Arial"/>
                <a:cs typeface="Arial"/>
              </a:rPr>
              <a:t>Campus</a:t>
            </a:r>
            <a:r>
              <a:rPr sz="1800" spc="-70" dirty="0">
                <a:latin typeface="Arial"/>
                <a:cs typeface="Arial"/>
              </a:rPr>
              <a:t> </a:t>
            </a:r>
            <a:r>
              <a:rPr sz="1800" spc="-55" dirty="0">
                <a:latin typeface="Arial"/>
                <a:cs typeface="Arial"/>
              </a:rPr>
              <a:t>committee </a:t>
            </a:r>
            <a:r>
              <a:rPr sz="1800" spc="-140" dirty="0">
                <a:latin typeface="Arial"/>
                <a:cs typeface="Arial"/>
              </a:rPr>
              <a:t>has</a:t>
            </a:r>
            <a:r>
              <a:rPr sz="1800" spc="-65" dirty="0">
                <a:latin typeface="Arial"/>
                <a:cs typeface="Arial"/>
              </a:rPr>
              <a:t> </a:t>
            </a:r>
            <a:r>
              <a:rPr sz="1800" spc="-55" dirty="0">
                <a:latin typeface="Arial"/>
                <a:cs typeface="Arial"/>
              </a:rPr>
              <a:t>125- </a:t>
            </a:r>
            <a:r>
              <a:rPr sz="1800" spc="-100" dirty="0">
                <a:latin typeface="Arial"/>
                <a:cs typeface="Arial"/>
              </a:rPr>
              <a:t>150</a:t>
            </a:r>
            <a:r>
              <a:rPr sz="1800" spc="-70" dirty="0">
                <a:latin typeface="Arial"/>
                <a:cs typeface="Arial"/>
              </a:rPr>
              <a:t> </a:t>
            </a:r>
            <a:r>
              <a:rPr sz="1800" spc="-170" dirty="0">
                <a:latin typeface="Arial"/>
                <a:cs typeface="Arial"/>
              </a:rPr>
              <a:t>cases</a:t>
            </a:r>
            <a:r>
              <a:rPr sz="1800" spc="-60" dirty="0">
                <a:latin typeface="Arial"/>
                <a:cs typeface="Arial"/>
              </a:rPr>
              <a:t> </a:t>
            </a:r>
            <a:r>
              <a:rPr sz="1800" dirty="0">
                <a:latin typeface="Arial"/>
                <a:cs typeface="Arial"/>
              </a:rPr>
              <a:t>to</a:t>
            </a:r>
            <a:r>
              <a:rPr sz="1800" spc="-65" dirty="0">
                <a:latin typeface="Arial"/>
                <a:cs typeface="Arial"/>
              </a:rPr>
              <a:t> </a:t>
            </a:r>
            <a:r>
              <a:rPr sz="1800" spc="-20" dirty="0">
                <a:latin typeface="Arial"/>
                <a:cs typeface="Arial"/>
              </a:rPr>
              <a:t>read</a:t>
            </a:r>
            <a:endParaRPr sz="1800">
              <a:latin typeface="Arial"/>
              <a:cs typeface="Arial"/>
            </a:endParaRPr>
          </a:p>
        </p:txBody>
      </p:sp>
    </p:spTree>
    <p:extLst>
      <p:ext uri="{BB962C8B-B14F-4D97-AF65-F5344CB8AC3E}">
        <p14:creationId xmlns:p14="http://schemas.microsoft.com/office/powerpoint/2010/main" val="230904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dirty="0"/>
              <a:t>The IUPUI P&amp;T CV</a:t>
            </a:r>
          </a:p>
        </p:txBody>
      </p:sp>
      <p:sp>
        <p:nvSpPr>
          <p:cNvPr id="6" name="Text Placeholder 5">
            <a:extLst>
              <a:ext uri="{FF2B5EF4-FFF2-40B4-BE49-F238E27FC236}">
                <a16:creationId xmlns:a16="http://schemas.microsoft.com/office/drawing/2014/main" id="{BF616ED0-DBF6-2C3C-D27F-4EFCE9050A79}"/>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C21A5610-A964-EDA2-30A9-70B551487938}"/>
              </a:ext>
            </a:extLst>
          </p:cNvPr>
          <p:cNvSpPr>
            <a:spLocks noGrp="1"/>
          </p:cNvSpPr>
          <p:nvPr>
            <p:ph idx="1"/>
          </p:nvPr>
        </p:nvSpPr>
        <p:spPr/>
        <p:txBody>
          <a:bodyPr/>
          <a:lstStyle/>
          <a:p>
            <a:pPr marL="0" indent="0">
              <a:buNone/>
            </a:pPr>
            <a:r>
              <a:rPr lang="en-US" dirty="0"/>
              <a:t>Is different from a disciplinary CV.</a:t>
            </a:r>
          </a:p>
          <a:p>
            <a:pPr marL="0" indent="0">
              <a:buNone/>
            </a:pPr>
            <a:endParaRPr lang="en-US" dirty="0"/>
          </a:p>
          <a:p>
            <a:pPr marL="0" indent="0">
              <a:buNone/>
            </a:pPr>
            <a:r>
              <a:rPr lang="en-US" dirty="0"/>
              <a:t>It contains additional information: </a:t>
            </a:r>
          </a:p>
          <a:p>
            <a:pPr marL="285750" indent="-285750">
              <a:buFont typeface="Arial" panose="020B0604020202020204" pitchFamily="34" charset="0"/>
              <a:buChar char="•"/>
            </a:pPr>
            <a:r>
              <a:rPr lang="en-US" dirty="0"/>
              <a:t>Course listings</a:t>
            </a:r>
          </a:p>
          <a:p>
            <a:pPr marL="285750" indent="-285750">
              <a:buFont typeface="Arial" panose="020B0604020202020204" pitchFamily="34" charset="0"/>
              <a:buChar char="•"/>
            </a:pPr>
            <a:r>
              <a:rPr lang="en-US" dirty="0"/>
              <a:t>Professional development attended</a:t>
            </a:r>
          </a:p>
          <a:p>
            <a:pPr marL="285750" indent="-285750">
              <a:buFont typeface="Arial" panose="020B0604020202020204" pitchFamily="34" charset="0"/>
              <a:buChar char="•"/>
            </a:pPr>
            <a:r>
              <a:rPr lang="en-US" dirty="0"/>
              <a:t>Unfunded grant submissions</a:t>
            </a:r>
          </a:p>
          <a:p>
            <a:pPr marL="0" indent="0">
              <a:buNone/>
            </a:pPr>
            <a:endParaRPr lang="en-US" dirty="0"/>
          </a:p>
          <a:p>
            <a:pPr marL="0" indent="0">
              <a:buNone/>
            </a:pPr>
            <a:r>
              <a:rPr lang="en-US" dirty="0"/>
              <a:t>It has a specific order of items.</a:t>
            </a:r>
          </a:p>
          <a:p>
            <a:pPr marL="0" indent="0">
              <a:buNone/>
            </a:pPr>
            <a:endParaRPr lang="en-US" dirty="0"/>
          </a:p>
          <a:p>
            <a:pPr marL="0" indent="0">
              <a:buNone/>
            </a:pPr>
            <a:r>
              <a:rPr lang="en-US" b="1" dirty="0"/>
              <a:t>Grants, presentations, and publications do not have to be binned for an integrative case.</a:t>
            </a:r>
          </a:p>
        </p:txBody>
      </p:sp>
      <p:grpSp>
        <p:nvGrpSpPr>
          <p:cNvPr id="3" name="object 4">
            <a:extLst>
              <a:ext uri="{FF2B5EF4-FFF2-40B4-BE49-F238E27FC236}">
                <a16:creationId xmlns:a16="http://schemas.microsoft.com/office/drawing/2014/main" id="{FFF46E1C-ADB1-5D88-4417-A1A40342E18A}"/>
              </a:ext>
            </a:extLst>
          </p:cNvPr>
          <p:cNvGrpSpPr/>
          <p:nvPr/>
        </p:nvGrpSpPr>
        <p:grpSpPr>
          <a:xfrm>
            <a:off x="207362" y="1930887"/>
            <a:ext cx="8475590" cy="3964524"/>
            <a:chOff x="207362" y="1930887"/>
            <a:chExt cx="8475590" cy="3964524"/>
          </a:xfrm>
        </p:grpSpPr>
        <p:sp>
          <p:nvSpPr>
            <p:cNvPr id="7" name="object 6">
              <a:extLst>
                <a:ext uri="{FF2B5EF4-FFF2-40B4-BE49-F238E27FC236}">
                  <a16:creationId xmlns:a16="http://schemas.microsoft.com/office/drawing/2014/main" id="{E3BAA6EF-F3BD-F3E2-EEA1-47CA915DF1D8}"/>
                </a:ext>
              </a:extLst>
            </p:cNvPr>
            <p:cNvSpPr/>
            <p:nvPr/>
          </p:nvSpPr>
          <p:spPr>
            <a:xfrm>
              <a:off x="207362" y="3859601"/>
              <a:ext cx="8474964" cy="2035810"/>
            </a:xfrm>
            <a:custGeom>
              <a:avLst/>
              <a:gdLst/>
              <a:ahLst/>
              <a:cxnLst/>
              <a:rect l="l" t="t" r="r" b="b"/>
              <a:pathLst>
                <a:path w="6306820" h="1240789">
                  <a:moveTo>
                    <a:pt x="0" y="620268"/>
                  </a:moveTo>
                  <a:lnTo>
                    <a:pt x="7917" y="575970"/>
                  </a:lnTo>
                  <a:lnTo>
                    <a:pt x="31312" y="532513"/>
                  </a:lnTo>
                  <a:lnTo>
                    <a:pt x="69652" y="490002"/>
                  </a:lnTo>
                  <a:lnTo>
                    <a:pt x="103251" y="462238"/>
                  </a:lnTo>
                  <a:lnTo>
                    <a:pt x="143098" y="434973"/>
                  </a:lnTo>
                  <a:lnTo>
                    <a:pt x="189033" y="408236"/>
                  </a:lnTo>
                  <a:lnTo>
                    <a:pt x="240898" y="382060"/>
                  </a:lnTo>
                  <a:lnTo>
                    <a:pt x="298537" y="356475"/>
                  </a:lnTo>
                  <a:lnTo>
                    <a:pt x="361789" y="331513"/>
                  </a:lnTo>
                  <a:lnTo>
                    <a:pt x="430498" y="307204"/>
                  </a:lnTo>
                  <a:lnTo>
                    <a:pt x="466850" y="295304"/>
                  </a:lnTo>
                  <a:lnTo>
                    <a:pt x="504506" y="283580"/>
                  </a:lnTo>
                  <a:lnTo>
                    <a:pt x="543447" y="272034"/>
                  </a:lnTo>
                  <a:lnTo>
                    <a:pt x="583654" y="260671"/>
                  </a:lnTo>
                  <a:lnTo>
                    <a:pt x="625106" y="249495"/>
                  </a:lnTo>
                  <a:lnTo>
                    <a:pt x="667783" y="238510"/>
                  </a:lnTo>
                  <a:lnTo>
                    <a:pt x="711667" y="227719"/>
                  </a:lnTo>
                  <a:lnTo>
                    <a:pt x="756737" y="217126"/>
                  </a:lnTo>
                  <a:lnTo>
                    <a:pt x="802974" y="206736"/>
                  </a:lnTo>
                  <a:lnTo>
                    <a:pt x="850357" y="196551"/>
                  </a:lnTo>
                  <a:lnTo>
                    <a:pt x="898867" y="186577"/>
                  </a:lnTo>
                  <a:lnTo>
                    <a:pt x="948485" y="176817"/>
                  </a:lnTo>
                  <a:lnTo>
                    <a:pt x="999189" y="167274"/>
                  </a:lnTo>
                  <a:lnTo>
                    <a:pt x="1050962" y="157953"/>
                  </a:lnTo>
                  <a:lnTo>
                    <a:pt x="1103782" y="148858"/>
                  </a:lnTo>
                  <a:lnTo>
                    <a:pt x="1157631" y="139992"/>
                  </a:lnTo>
                  <a:lnTo>
                    <a:pt x="1212488" y="131360"/>
                  </a:lnTo>
                  <a:lnTo>
                    <a:pt x="1268333" y="122965"/>
                  </a:lnTo>
                  <a:lnTo>
                    <a:pt x="1325148" y="114810"/>
                  </a:lnTo>
                  <a:lnTo>
                    <a:pt x="1382911" y="106901"/>
                  </a:lnTo>
                  <a:lnTo>
                    <a:pt x="1441604" y="99241"/>
                  </a:lnTo>
                  <a:lnTo>
                    <a:pt x="1501207" y="91834"/>
                  </a:lnTo>
                  <a:lnTo>
                    <a:pt x="1561699" y="84683"/>
                  </a:lnTo>
                  <a:lnTo>
                    <a:pt x="1623061" y="77793"/>
                  </a:lnTo>
                  <a:lnTo>
                    <a:pt x="1685274" y="71167"/>
                  </a:lnTo>
                  <a:lnTo>
                    <a:pt x="1748317" y="64810"/>
                  </a:lnTo>
                  <a:lnTo>
                    <a:pt x="1812171" y="58725"/>
                  </a:lnTo>
                  <a:lnTo>
                    <a:pt x="1876815" y="52916"/>
                  </a:lnTo>
                  <a:lnTo>
                    <a:pt x="1942232" y="47387"/>
                  </a:lnTo>
                  <a:lnTo>
                    <a:pt x="2008399" y="42142"/>
                  </a:lnTo>
                  <a:lnTo>
                    <a:pt x="2075298" y="37184"/>
                  </a:lnTo>
                  <a:lnTo>
                    <a:pt x="2142910" y="32518"/>
                  </a:lnTo>
                  <a:lnTo>
                    <a:pt x="2211213" y="28148"/>
                  </a:lnTo>
                  <a:lnTo>
                    <a:pt x="2280189" y="24078"/>
                  </a:lnTo>
                  <a:lnTo>
                    <a:pt x="2349817" y="20310"/>
                  </a:lnTo>
                  <a:lnTo>
                    <a:pt x="2420079" y="16850"/>
                  </a:lnTo>
                  <a:lnTo>
                    <a:pt x="2490954" y="13701"/>
                  </a:lnTo>
                  <a:lnTo>
                    <a:pt x="2562421" y="10867"/>
                  </a:lnTo>
                  <a:lnTo>
                    <a:pt x="2634463" y="8351"/>
                  </a:lnTo>
                  <a:lnTo>
                    <a:pt x="2707059" y="6159"/>
                  </a:lnTo>
                  <a:lnTo>
                    <a:pt x="2780188" y="4293"/>
                  </a:lnTo>
                  <a:lnTo>
                    <a:pt x="2853832" y="2758"/>
                  </a:lnTo>
                  <a:lnTo>
                    <a:pt x="2927970" y="1557"/>
                  </a:lnTo>
                  <a:lnTo>
                    <a:pt x="3002584" y="694"/>
                  </a:lnTo>
                  <a:lnTo>
                    <a:pt x="3077652" y="174"/>
                  </a:lnTo>
                  <a:lnTo>
                    <a:pt x="3153156" y="0"/>
                  </a:lnTo>
                  <a:lnTo>
                    <a:pt x="3228659" y="174"/>
                  </a:lnTo>
                  <a:lnTo>
                    <a:pt x="3303727" y="694"/>
                  </a:lnTo>
                  <a:lnTo>
                    <a:pt x="3378341" y="1557"/>
                  </a:lnTo>
                  <a:lnTo>
                    <a:pt x="3452479" y="2758"/>
                  </a:lnTo>
                  <a:lnTo>
                    <a:pt x="3526123" y="4293"/>
                  </a:lnTo>
                  <a:lnTo>
                    <a:pt x="3599252" y="6159"/>
                  </a:lnTo>
                  <a:lnTo>
                    <a:pt x="3671848" y="8351"/>
                  </a:lnTo>
                  <a:lnTo>
                    <a:pt x="3743890" y="10867"/>
                  </a:lnTo>
                  <a:lnTo>
                    <a:pt x="3815357" y="13701"/>
                  </a:lnTo>
                  <a:lnTo>
                    <a:pt x="3886232" y="16850"/>
                  </a:lnTo>
                  <a:lnTo>
                    <a:pt x="3956494" y="20310"/>
                  </a:lnTo>
                  <a:lnTo>
                    <a:pt x="4026122" y="24078"/>
                  </a:lnTo>
                  <a:lnTo>
                    <a:pt x="4095098" y="28148"/>
                  </a:lnTo>
                  <a:lnTo>
                    <a:pt x="4163401" y="32518"/>
                  </a:lnTo>
                  <a:lnTo>
                    <a:pt x="4231013" y="37184"/>
                  </a:lnTo>
                  <a:lnTo>
                    <a:pt x="4297912" y="42142"/>
                  </a:lnTo>
                  <a:lnTo>
                    <a:pt x="4364079" y="47387"/>
                  </a:lnTo>
                  <a:lnTo>
                    <a:pt x="4429496" y="52916"/>
                  </a:lnTo>
                  <a:lnTo>
                    <a:pt x="4494140" y="58725"/>
                  </a:lnTo>
                  <a:lnTo>
                    <a:pt x="4557994" y="64810"/>
                  </a:lnTo>
                  <a:lnTo>
                    <a:pt x="4621037" y="71167"/>
                  </a:lnTo>
                  <a:lnTo>
                    <a:pt x="4683250" y="77793"/>
                  </a:lnTo>
                  <a:lnTo>
                    <a:pt x="4744612" y="84683"/>
                  </a:lnTo>
                  <a:lnTo>
                    <a:pt x="4805104" y="91834"/>
                  </a:lnTo>
                  <a:lnTo>
                    <a:pt x="4864707" y="99241"/>
                  </a:lnTo>
                  <a:lnTo>
                    <a:pt x="4923400" y="106901"/>
                  </a:lnTo>
                  <a:lnTo>
                    <a:pt x="4981163" y="114810"/>
                  </a:lnTo>
                  <a:lnTo>
                    <a:pt x="5037978" y="122965"/>
                  </a:lnTo>
                  <a:lnTo>
                    <a:pt x="5093823" y="131360"/>
                  </a:lnTo>
                  <a:lnTo>
                    <a:pt x="5148680" y="139992"/>
                  </a:lnTo>
                  <a:lnTo>
                    <a:pt x="5202529" y="148858"/>
                  </a:lnTo>
                  <a:lnTo>
                    <a:pt x="5255349" y="157953"/>
                  </a:lnTo>
                  <a:lnTo>
                    <a:pt x="5307122" y="167274"/>
                  </a:lnTo>
                  <a:lnTo>
                    <a:pt x="5357826" y="176817"/>
                  </a:lnTo>
                  <a:lnTo>
                    <a:pt x="5407444" y="186577"/>
                  </a:lnTo>
                  <a:lnTo>
                    <a:pt x="5455954" y="196551"/>
                  </a:lnTo>
                  <a:lnTo>
                    <a:pt x="5503337" y="206736"/>
                  </a:lnTo>
                  <a:lnTo>
                    <a:pt x="5549574" y="217126"/>
                  </a:lnTo>
                  <a:lnTo>
                    <a:pt x="5594644" y="227719"/>
                  </a:lnTo>
                  <a:lnTo>
                    <a:pt x="5638528" y="238510"/>
                  </a:lnTo>
                  <a:lnTo>
                    <a:pt x="5681205" y="249495"/>
                  </a:lnTo>
                  <a:lnTo>
                    <a:pt x="5722657" y="260671"/>
                  </a:lnTo>
                  <a:lnTo>
                    <a:pt x="5762864" y="272034"/>
                  </a:lnTo>
                  <a:lnTo>
                    <a:pt x="5801805" y="283580"/>
                  </a:lnTo>
                  <a:lnTo>
                    <a:pt x="5839461" y="295304"/>
                  </a:lnTo>
                  <a:lnTo>
                    <a:pt x="5875813" y="307204"/>
                  </a:lnTo>
                  <a:lnTo>
                    <a:pt x="5944522" y="331513"/>
                  </a:lnTo>
                  <a:lnTo>
                    <a:pt x="6007774" y="356475"/>
                  </a:lnTo>
                  <a:lnTo>
                    <a:pt x="6065413" y="382060"/>
                  </a:lnTo>
                  <a:lnTo>
                    <a:pt x="6117278" y="408236"/>
                  </a:lnTo>
                  <a:lnTo>
                    <a:pt x="6163213" y="434973"/>
                  </a:lnTo>
                  <a:lnTo>
                    <a:pt x="6203060" y="462238"/>
                  </a:lnTo>
                  <a:lnTo>
                    <a:pt x="6236659" y="490002"/>
                  </a:lnTo>
                  <a:lnTo>
                    <a:pt x="6263853" y="518232"/>
                  </a:lnTo>
                  <a:lnTo>
                    <a:pt x="6292289" y="561386"/>
                  </a:lnTo>
                  <a:lnTo>
                    <a:pt x="6305425" y="605415"/>
                  </a:lnTo>
                  <a:lnTo>
                    <a:pt x="6306312" y="620268"/>
                  </a:lnTo>
                  <a:lnTo>
                    <a:pt x="6305425" y="635120"/>
                  </a:lnTo>
                  <a:lnTo>
                    <a:pt x="6292289" y="679149"/>
                  </a:lnTo>
                  <a:lnTo>
                    <a:pt x="6263853" y="722303"/>
                  </a:lnTo>
                  <a:lnTo>
                    <a:pt x="6236659" y="750533"/>
                  </a:lnTo>
                  <a:lnTo>
                    <a:pt x="6203060" y="778297"/>
                  </a:lnTo>
                  <a:lnTo>
                    <a:pt x="6163213" y="805562"/>
                  </a:lnTo>
                  <a:lnTo>
                    <a:pt x="6117278" y="832299"/>
                  </a:lnTo>
                  <a:lnTo>
                    <a:pt x="6065413" y="858475"/>
                  </a:lnTo>
                  <a:lnTo>
                    <a:pt x="6007774" y="884060"/>
                  </a:lnTo>
                  <a:lnTo>
                    <a:pt x="5944522" y="909022"/>
                  </a:lnTo>
                  <a:lnTo>
                    <a:pt x="5875813" y="933331"/>
                  </a:lnTo>
                  <a:lnTo>
                    <a:pt x="5839461" y="945231"/>
                  </a:lnTo>
                  <a:lnTo>
                    <a:pt x="5801805" y="956955"/>
                  </a:lnTo>
                  <a:lnTo>
                    <a:pt x="5762864" y="968501"/>
                  </a:lnTo>
                  <a:lnTo>
                    <a:pt x="5722657" y="979864"/>
                  </a:lnTo>
                  <a:lnTo>
                    <a:pt x="5681205" y="991040"/>
                  </a:lnTo>
                  <a:lnTo>
                    <a:pt x="5638528" y="1002025"/>
                  </a:lnTo>
                  <a:lnTo>
                    <a:pt x="5594644" y="1012816"/>
                  </a:lnTo>
                  <a:lnTo>
                    <a:pt x="5549574" y="1023409"/>
                  </a:lnTo>
                  <a:lnTo>
                    <a:pt x="5503337" y="1033799"/>
                  </a:lnTo>
                  <a:lnTo>
                    <a:pt x="5455954" y="1043984"/>
                  </a:lnTo>
                  <a:lnTo>
                    <a:pt x="5407444" y="1053958"/>
                  </a:lnTo>
                  <a:lnTo>
                    <a:pt x="5357826" y="1063718"/>
                  </a:lnTo>
                  <a:lnTo>
                    <a:pt x="5307122" y="1073261"/>
                  </a:lnTo>
                  <a:lnTo>
                    <a:pt x="5255349" y="1082582"/>
                  </a:lnTo>
                  <a:lnTo>
                    <a:pt x="5202529" y="1091677"/>
                  </a:lnTo>
                  <a:lnTo>
                    <a:pt x="5148680" y="1100543"/>
                  </a:lnTo>
                  <a:lnTo>
                    <a:pt x="5093823" y="1109175"/>
                  </a:lnTo>
                  <a:lnTo>
                    <a:pt x="5037978" y="1117570"/>
                  </a:lnTo>
                  <a:lnTo>
                    <a:pt x="4981163" y="1125725"/>
                  </a:lnTo>
                  <a:lnTo>
                    <a:pt x="4923400" y="1133634"/>
                  </a:lnTo>
                  <a:lnTo>
                    <a:pt x="4864707" y="1141294"/>
                  </a:lnTo>
                  <a:lnTo>
                    <a:pt x="4805104" y="1148701"/>
                  </a:lnTo>
                  <a:lnTo>
                    <a:pt x="4744612" y="1155852"/>
                  </a:lnTo>
                  <a:lnTo>
                    <a:pt x="4683250" y="1162742"/>
                  </a:lnTo>
                  <a:lnTo>
                    <a:pt x="4621037" y="1169368"/>
                  </a:lnTo>
                  <a:lnTo>
                    <a:pt x="4557994" y="1175725"/>
                  </a:lnTo>
                  <a:lnTo>
                    <a:pt x="4494140" y="1181810"/>
                  </a:lnTo>
                  <a:lnTo>
                    <a:pt x="4429496" y="1187619"/>
                  </a:lnTo>
                  <a:lnTo>
                    <a:pt x="4364079" y="1193148"/>
                  </a:lnTo>
                  <a:lnTo>
                    <a:pt x="4297912" y="1198393"/>
                  </a:lnTo>
                  <a:lnTo>
                    <a:pt x="4231013" y="1203351"/>
                  </a:lnTo>
                  <a:lnTo>
                    <a:pt x="4163401" y="1208017"/>
                  </a:lnTo>
                  <a:lnTo>
                    <a:pt x="4095098" y="1212387"/>
                  </a:lnTo>
                  <a:lnTo>
                    <a:pt x="4026122" y="1216457"/>
                  </a:lnTo>
                  <a:lnTo>
                    <a:pt x="3956494" y="1220225"/>
                  </a:lnTo>
                  <a:lnTo>
                    <a:pt x="3886232" y="1223685"/>
                  </a:lnTo>
                  <a:lnTo>
                    <a:pt x="3815357" y="1226834"/>
                  </a:lnTo>
                  <a:lnTo>
                    <a:pt x="3743890" y="1229668"/>
                  </a:lnTo>
                  <a:lnTo>
                    <a:pt x="3671848" y="1232184"/>
                  </a:lnTo>
                  <a:lnTo>
                    <a:pt x="3599252" y="1234376"/>
                  </a:lnTo>
                  <a:lnTo>
                    <a:pt x="3526123" y="1236242"/>
                  </a:lnTo>
                  <a:lnTo>
                    <a:pt x="3452479" y="1237777"/>
                  </a:lnTo>
                  <a:lnTo>
                    <a:pt x="3378341" y="1238978"/>
                  </a:lnTo>
                  <a:lnTo>
                    <a:pt x="3303727" y="1239841"/>
                  </a:lnTo>
                  <a:lnTo>
                    <a:pt x="3228659" y="1240361"/>
                  </a:lnTo>
                  <a:lnTo>
                    <a:pt x="3153156" y="1240536"/>
                  </a:lnTo>
                  <a:lnTo>
                    <a:pt x="3077652" y="1240361"/>
                  </a:lnTo>
                  <a:lnTo>
                    <a:pt x="3002584" y="1239841"/>
                  </a:lnTo>
                  <a:lnTo>
                    <a:pt x="2927970" y="1238978"/>
                  </a:lnTo>
                  <a:lnTo>
                    <a:pt x="2853832" y="1237777"/>
                  </a:lnTo>
                  <a:lnTo>
                    <a:pt x="2780188" y="1236242"/>
                  </a:lnTo>
                  <a:lnTo>
                    <a:pt x="2707059" y="1234376"/>
                  </a:lnTo>
                  <a:lnTo>
                    <a:pt x="2634463" y="1232184"/>
                  </a:lnTo>
                  <a:lnTo>
                    <a:pt x="2562421" y="1229668"/>
                  </a:lnTo>
                  <a:lnTo>
                    <a:pt x="2490954" y="1226834"/>
                  </a:lnTo>
                  <a:lnTo>
                    <a:pt x="2420079" y="1223685"/>
                  </a:lnTo>
                  <a:lnTo>
                    <a:pt x="2349817" y="1220225"/>
                  </a:lnTo>
                  <a:lnTo>
                    <a:pt x="2280189" y="1216457"/>
                  </a:lnTo>
                  <a:lnTo>
                    <a:pt x="2211213" y="1212387"/>
                  </a:lnTo>
                  <a:lnTo>
                    <a:pt x="2142910" y="1208017"/>
                  </a:lnTo>
                  <a:lnTo>
                    <a:pt x="2075298" y="1203351"/>
                  </a:lnTo>
                  <a:lnTo>
                    <a:pt x="2008399" y="1198393"/>
                  </a:lnTo>
                  <a:lnTo>
                    <a:pt x="1942232" y="1193148"/>
                  </a:lnTo>
                  <a:lnTo>
                    <a:pt x="1876815" y="1187619"/>
                  </a:lnTo>
                  <a:lnTo>
                    <a:pt x="1812171" y="1181810"/>
                  </a:lnTo>
                  <a:lnTo>
                    <a:pt x="1748317" y="1175725"/>
                  </a:lnTo>
                  <a:lnTo>
                    <a:pt x="1685274" y="1169368"/>
                  </a:lnTo>
                  <a:lnTo>
                    <a:pt x="1623061" y="1162742"/>
                  </a:lnTo>
                  <a:lnTo>
                    <a:pt x="1561699" y="1155852"/>
                  </a:lnTo>
                  <a:lnTo>
                    <a:pt x="1501207" y="1148701"/>
                  </a:lnTo>
                  <a:lnTo>
                    <a:pt x="1441604" y="1141294"/>
                  </a:lnTo>
                  <a:lnTo>
                    <a:pt x="1382911" y="1133634"/>
                  </a:lnTo>
                  <a:lnTo>
                    <a:pt x="1325148" y="1125725"/>
                  </a:lnTo>
                  <a:lnTo>
                    <a:pt x="1268333" y="1117570"/>
                  </a:lnTo>
                  <a:lnTo>
                    <a:pt x="1212488" y="1109175"/>
                  </a:lnTo>
                  <a:lnTo>
                    <a:pt x="1157631" y="1100543"/>
                  </a:lnTo>
                  <a:lnTo>
                    <a:pt x="1103782" y="1091677"/>
                  </a:lnTo>
                  <a:lnTo>
                    <a:pt x="1050962" y="1082582"/>
                  </a:lnTo>
                  <a:lnTo>
                    <a:pt x="999189" y="1073261"/>
                  </a:lnTo>
                  <a:lnTo>
                    <a:pt x="948485" y="1063718"/>
                  </a:lnTo>
                  <a:lnTo>
                    <a:pt x="898867" y="1053958"/>
                  </a:lnTo>
                  <a:lnTo>
                    <a:pt x="850357" y="1043984"/>
                  </a:lnTo>
                  <a:lnTo>
                    <a:pt x="802974" y="1033799"/>
                  </a:lnTo>
                  <a:lnTo>
                    <a:pt x="756737" y="1023409"/>
                  </a:lnTo>
                  <a:lnTo>
                    <a:pt x="711667" y="1012816"/>
                  </a:lnTo>
                  <a:lnTo>
                    <a:pt x="667783" y="1002025"/>
                  </a:lnTo>
                  <a:lnTo>
                    <a:pt x="625106" y="991040"/>
                  </a:lnTo>
                  <a:lnTo>
                    <a:pt x="583654" y="979864"/>
                  </a:lnTo>
                  <a:lnTo>
                    <a:pt x="543447" y="968501"/>
                  </a:lnTo>
                  <a:lnTo>
                    <a:pt x="504506" y="956955"/>
                  </a:lnTo>
                  <a:lnTo>
                    <a:pt x="466850" y="945231"/>
                  </a:lnTo>
                  <a:lnTo>
                    <a:pt x="430498" y="933331"/>
                  </a:lnTo>
                  <a:lnTo>
                    <a:pt x="361789" y="909022"/>
                  </a:lnTo>
                  <a:lnTo>
                    <a:pt x="298537" y="884060"/>
                  </a:lnTo>
                  <a:lnTo>
                    <a:pt x="240898" y="858475"/>
                  </a:lnTo>
                  <a:lnTo>
                    <a:pt x="189033" y="832299"/>
                  </a:lnTo>
                  <a:lnTo>
                    <a:pt x="143098" y="805562"/>
                  </a:lnTo>
                  <a:lnTo>
                    <a:pt x="103251" y="778297"/>
                  </a:lnTo>
                  <a:lnTo>
                    <a:pt x="69652" y="750533"/>
                  </a:lnTo>
                  <a:lnTo>
                    <a:pt x="42458" y="722303"/>
                  </a:lnTo>
                  <a:lnTo>
                    <a:pt x="14022" y="679149"/>
                  </a:lnTo>
                  <a:lnTo>
                    <a:pt x="886" y="635120"/>
                  </a:lnTo>
                  <a:lnTo>
                    <a:pt x="0" y="620268"/>
                  </a:lnTo>
                  <a:close/>
                </a:path>
              </a:pathLst>
            </a:custGeom>
            <a:ln w="57150">
              <a:solidFill>
                <a:srgbClr val="C00000"/>
              </a:solidFill>
            </a:ln>
          </p:spPr>
          <p:txBody>
            <a:bodyPr wrap="square" lIns="0" tIns="0" rIns="0" bIns="0" rtlCol="0"/>
            <a:lstStyle/>
            <a:p>
              <a:endParaRPr/>
            </a:p>
          </p:txBody>
        </p:sp>
        <p:sp>
          <p:nvSpPr>
            <p:cNvPr id="8" name="object 7">
              <a:extLst>
                <a:ext uri="{FF2B5EF4-FFF2-40B4-BE49-F238E27FC236}">
                  <a16:creationId xmlns:a16="http://schemas.microsoft.com/office/drawing/2014/main" id="{A59F76C6-42D5-BD34-CD87-7A2447CEC385}"/>
                </a:ext>
              </a:extLst>
            </p:cNvPr>
            <p:cNvSpPr/>
            <p:nvPr/>
          </p:nvSpPr>
          <p:spPr>
            <a:xfrm>
              <a:off x="5444490" y="2439161"/>
              <a:ext cx="3091180" cy="2035810"/>
            </a:xfrm>
            <a:custGeom>
              <a:avLst/>
              <a:gdLst/>
              <a:ahLst/>
              <a:cxnLst/>
              <a:rect l="l" t="t" r="r" b="b"/>
              <a:pathLst>
                <a:path w="3091179" h="2035810">
                  <a:moveTo>
                    <a:pt x="3090672" y="0"/>
                  </a:moveTo>
                  <a:lnTo>
                    <a:pt x="0" y="0"/>
                  </a:lnTo>
                  <a:lnTo>
                    <a:pt x="0" y="957072"/>
                  </a:lnTo>
                  <a:lnTo>
                    <a:pt x="515112" y="957072"/>
                  </a:lnTo>
                  <a:lnTo>
                    <a:pt x="450684" y="2035352"/>
                  </a:lnTo>
                  <a:lnTo>
                    <a:pt x="1287780" y="957072"/>
                  </a:lnTo>
                  <a:lnTo>
                    <a:pt x="3090672" y="957072"/>
                  </a:lnTo>
                  <a:lnTo>
                    <a:pt x="3090672" y="0"/>
                  </a:lnTo>
                  <a:close/>
                </a:path>
              </a:pathLst>
            </a:custGeom>
            <a:solidFill>
              <a:srgbClr val="FFFFFF"/>
            </a:solidFill>
          </p:spPr>
          <p:txBody>
            <a:bodyPr wrap="square" lIns="0" tIns="0" rIns="0" bIns="0" rtlCol="0"/>
            <a:lstStyle/>
            <a:p>
              <a:endParaRPr/>
            </a:p>
          </p:txBody>
        </p:sp>
        <p:sp>
          <p:nvSpPr>
            <p:cNvPr id="9" name="object 8">
              <a:extLst>
                <a:ext uri="{FF2B5EF4-FFF2-40B4-BE49-F238E27FC236}">
                  <a16:creationId xmlns:a16="http://schemas.microsoft.com/office/drawing/2014/main" id="{A6C63560-7D2F-8988-AE66-8F13F2EF68DB}"/>
                </a:ext>
              </a:extLst>
            </p:cNvPr>
            <p:cNvSpPr/>
            <p:nvPr/>
          </p:nvSpPr>
          <p:spPr>
            <a:xfrm>
              <a:off x="5591772" y="1930887"/>
              <a:ext cx="3091180" cy="2035810"/>
            </a:xfrm>
            <a:custGeom>
              <a:avLst/>
              <a:gdLst/>
              <a:ahLst/>
              <a:cxnLst/>
              <a:rect l="l" t="t" r="r" b="b"/>
              <a:pathLst>
                <a:path w="3091179" h="2035810">
                  <a:moveTo>
                    <a:pt x="0" y="0"/>
                  </a:moveTo>
                  <a:lnTo>
                    <a:pt x="515112" y="0"/>
                  </a:lnTo>
                  <a:lnTo>
                    <a:pt x="1287780" y="0"/>
                  </a:lnTo>
                  <a:lnTo>
                    <a:pt x="3090672" y="0"/>
                  </a:lnTo>
                  <a:lnTo>
                    <a:pt x="3090672" y="558292"/>
                  </a:lnTo>
                  <a:lnTo>
                    <a:pt x="3090672" y="797560"/>
                  </a:lnTo>
                  <a:lnTo>
                    <a:pt x="3090672" y="957072"/>
                  </a:lnTo>
                  <a:lnTo>
                    <a:pt x="1287780" y="957072"/>
                  </a:lnTo>
                  <a:lnTo>
                    <a:pt x="450684" y="2035352"/>
                  </a:lnTo>
                  <a:lnTo>
                    <a:pt x="515112" y="957072"/>
                  </a:lnTo>
                  <a:lnTo>
                    <a:pt x="0" y="957072"/>
                  </a:lnTo>
                  <a:lnTo>
                    <a:pt x="0" y="797560"/>
                  </a:lnTo>
                  <a:lnTo>
                    <a:pt x="0" y="558292"/>
                  </a:lnTo>
                  <a:lnTo>
                    <a:pt x="0" y="0"/>
                  </a:lnTo>
                  <a:close/>
                </a:path>
              </a:pathLst>
            </a:custGeom>
            <a:ln w="25400">
              <a:solidFill>
                <a:srgbClr val="000000"/>
              </a:solidFill>
            </a:ln>
          </p:spPr>
          <p:txBody>
            <a:bodyPr wrap="square" lIns="0" tIns="0" rIns="0" bIns="0" rtlCol="0"/>
            <a:lstStyle/>
            <a:p>
              <a:endParaRPr dirty="0"/>
            </a:p>
          </p:txBody>
        </p:sp>
      </p:grpSp>
      <p:sp>
        <p:nvSpPr>
          <p:cNvPr id="10" name="object 9">
            <a:extLst>
              <a:ext uri="{FF2B5EF4-FFF2-40B4-BE49-F238E27FC236}">
                <a16:creationId xmlns:a16="http://schemas.microsoft.com/office/drawing/2014/main" id="{CE4F6BF9-90A0-DD72-1096-BF14F0871B13}"/>
              </a:ext>
            </a:extLst>
          </p:cNvPr>
          <p:cNvSpPr txBox="1"/>
          <p:nvPr/>
        </p:nvSpPr>
        <p:spPr>
          <a:xfrm>
            <a:off x="5590520" y="1976198"/>
            <a:ext cx="3091180" cy="843821"/>
          </a:xfrm>
          <a:prstGeom prst="rect">
            <a:avLst/>
          </a:prstGeom>
        </p:spPr>
        <p:txBody>
          <a:bodyPr vert="horz" wrap="square" lIns="0" tIns="12700" rIns="0" bIns="0" rtlCol="0">
            <a:spAutoFit/>
          </a:bodyPr>
          <a:lstStyle/>
          <a:p>
            <a:pPr marL="12700" marR="5080" algn="ctr">
              <a:lnSpc>
                <a:spcPct val="100000"/>
              </a:lnSpc>
              <a:spcBef>
                <a:spcPts val="100"/>
              </a:spcBef>
            </a:pPr>
            <a:r>
              <a:rPr lang="en-US" sz="1800" spc="-145" dirty="0">
                <a:latin typeface="Arial"/>
                <a:cs typeface="Arial"/>
              </a:rPr>
              <a:t>Candidate demonstrates how teaching, research, and service are integrated through  a theme.</a:t>
            </a:r>
            <a:endParaRPr sz="1800" dirty="0">
              <a:latin typeface="Arial"/>
              <a:cs typeface="Arial"/>
            </a:endParaRPr>
          </a:p>
        </p:txBody>
      </p:sp>
    </p:spTree>
    <p:extLst>
      <p:ext uri="{BB962C8B-B14F-4D97-AF65-F5344CB8AC3E}">
        <p14:creationId xmlns:p14="http://schemas.microsoft.com/office/powerpoint/2010/main" val="326988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spc="-155" dirty="0"/>
              <a:t>DMAI</a:t>
            </a:r>
            <a:r>
              <a:rPr spc="-145" dirty="0"/>
              <a:t> </a:t>
            </a:r>
            <a:r>
              <a:rPr spc="-175" dirty="0"/>
              <a:t>(Watermark</a:t>
            </a:r>
            <a:r>
              <a:rPr spc="-170" dirty="0"/>
              <a:t> </a:t>
            </a:r>
            <a:r>
              <a:rPr spc="-260" dirty="0"/>
              <a:t>Faculty</a:t>
            </a:r>
            <a:r>
              <a:rPr spc="-170" dirty="0"/>
              <a:t> Insight)</a:t>
            </a:r>
          </a:p>
        </p:txBody>
      </p:sp>
      <p:sp>
        <p:nvSpPr>
          <p:cNvPr id="6" name="Text Placeholder 5">
            <a:extLst>
              <a:ext uri="{FF2B5EF4-FFF2-40B4-BE49-F238E27FC236}">
                <a16:creationId xmlns:a16="http://schemas.microsoft.com/office/drawing/2014/main" id="{3DB59696-0898-FB75-E3C2-3E45ABE78BBF}"/>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8C80C44C-14CC-4515-3DB1-151D25F71B74}"/>
              </a:ext>
            </a:extLst>
          </p:cNvPr>
          <p:cNvSpPr>
            <a:spLocks noGrp="1"/>
          </p:cNvSpPr>
          <p:nvPr>
            <p:ph idx="1"/>
          </p:nvPr>
        </p:nvSpPr>
        <p:spPr/>
        <p:txBody>
          <a:bodyPr/>
          <a:lstStyle/>
          <a:p>
            <a:pPr marL="0" indent="0">
              <a:lnSpc>
                <a:spcPct val="100000"/>
              </a:lnSpc>
              <a:spcBef>
                <a:spcPts val="100"/>
              </a:spcBef>
              <a:buNone/>
            </a:pPr>
            <a:r>
              <a:rPr lang="en-US" sz="1800" spc="-105" dirty="0">
                <a:solidFill>
                  <a:srgbClr val="404041"/>
                </a:solidFill>
                <a:cs typeface="Arial"/>
              </a:rPr>
              <a:t>Provides</a:t>
            </a:r>
            <a:r>
              <a:rPr lang="en-US" sz="1800" spc="-85" dirty="0">
                <a:solidFill>
                  <a:srgbClr val="404041"/>
                </a:solidFill>
                <a:cs typeface="Arial"/>
              </a:rPr>
              <a:t> </a:t>
            </a:r>
            <a:r>
              <a:rPr lang="en-US" sz="1800" spc="-90" dirty="0">
                <a:solidFill>
                  <a:srgbClr val="404041"/>
                </a:solidFill>
                <a:cs typeface="Arial"/>
              </a:rPr>
              <a:t>you</a:t>
            </a:r>
            <a:r>
              <a:rPr lang="en-US" sz="1800" spc="-65" dirty="0">
                <a:solidFill>
                  <a:srgbClr val="404041"/>
                </a:solidFill>
                <a:cs typeface="Arial"/>
              </a:rPr>
              <a:t> </a:t>
            </a:r>
            <a:r>
              <a:rPr lang="en-US" sz="1800" dirty="0">
                <a:solidFill>
                  <a:srgbClr val="404041"/>
                </a:solidFill>
                <a:cs typeface="Arial"/>
              </a:rPr>
              <a:t>with</a:t>
            </a:r>
            <a:r>
              <a:rPr lang="en-US" sz="1800" spc="-60" dirty="0">
                <a:solidFill>
                  <a:srgbClr val="404041"/>
                </a:solidFill>
                <a:cs typeface="Arial"/>
              </a:rPr>
              <a:t> </a:t>
            </a:r>
            <a:r>
              <a:rPr lang="en-US" sz="1800" spc="-150" dirty="0">
                <a:solidFill>
                  <a:srgbClr val="404041"/>
                </a:solidFill>
                <a:cs typeface="Arial"/>
              </a:rPr>
              <a:t>a</a:t>
            </a:r>
            <a:r>
              <a:rPr lang="en-US" sz="1800" spc="-75" dirty="0">
                <a:solidFill>
                  <a:srgbClr val="404041"/>
                </a:solidFill>
                <a:cs typeface="Arial"/>
              </a:rPr>
              <a:t> </a:t>
            </a:r>
            <a:r>
              <a:rPr lang="en-US" sz="1800" spc="-65" dirty="0">
                <a:solidFill>
                  <a:srgbClr val="404041"/>
                </a:solidFill>
                <a:cs typeface="Arial"/>
              </a:rPr>
              <a:t>complete</a:t>
            </a:r>
            <a:r>
              <a:rPr lang="en-US" sz="1800" spc="-50" dirty="0">
                <a:solidFill>
                  <a:srgbClr val="404041"/>
                </a:solidFill>
                <a:cs typeface="Arial"/>
              </a:rPr>
              <a:t> </a:t>
            </a:r>
            <a:r>
              <a:rPr lang="en-US" sz="1800" i="1" spc="-10" dirty="0">
                <a:solidFill>
                  <a:srgbClr val="404041"/>
                </a:solidFill>
                <a:cs typeface="Arial"/>
              </a:rPr>
              <a:t>template</a:t>
            </a:r>
            <a:endParaRPr lang="en-US" sz="1800" dirty="0">
              <a:cs typeface="Arial"/>
            </a:endParaRPr>
          </a:p>
          <a:p>
            <a:pPr marL="0" indent="0">
              <a:lnSpc>
                <a:spcPct val="100000"/>
              </a:lnSpc>
              <a:spcBef>
                <a:spcPts val="30"/>
              </a:spcBef>
              <a:buNone/>
            </a:pPr>
            <a:endParaRPr lang="en-US" sz="1850" dirty="0">
              <a:cs typeface="Arial"/>
            </a:endParaRPr>
          </a:p>
          <a:p>
            <a:pPr marL="0" marR="184150" indent="0">
              <a:lnSpc>
                <a:spcPct val="100000"/>
              </a:lnSpc>
              <a:buNone/>
            </a:pPr>
            <a:r>
              <a:rPr lang="en-US" sz="1800" b="1" spc="-20" dirty="0">
                <a:solidFill>
                  <a:srgbClr val="404041"/>
                </a:solidFill>
                <a:cs typeface="Arial"/>
              </a:rPr>
              <a:t>If</a:t>
            </a:r>
            <a:r>
              <a:rPr lang="en-US" sz="1800" b="1" spc="-70" dirty="0">
                <a:solidFill>
                  <a:srgbClr val="404041"/>
                </a:solidFill>
                <a:cs typeface="Arial"/>
              </a:rPr>
              <a:t> </a:t>
            </a:r>
            <a:r>
              <a:rPr lang="en-US" sz="1800" b="1" spc="-160" dirty="0">
                <a:solidFill>
                  <a:srgbClr val="404041"/>
                </a:solidFill>
                <a:cs typeface="Arial"/>
              </a:rPr>
              <a:t>you</a:t>
            </a:r>
            <a:r>
              <a:rPr lang="en-US" sz="1800" b="1" spc="-80" dirty="0">
                <a:solidFill>
                  <a:srgbClr val="404041"/>
                </a:solidFill>
                <a:cs typeface="Arial"/>
              </a:rPr>
              <a:t> </a:t>
            </a:r>
            <a:r>
              <a:rPr lang="en-US" sz="1800" b="1" spc="-140" dirty="0">
                <a:solidFill>
                  <a:srgbClr val="404041"/>
                </a:solidFill>
                <a:cs typeface="Arial"/>
              </a:rPr>
              <a:t>have</a:t>
            </a:r>
            <a:r>
              <a:rPr lang="en-US" sz="1800" b="1" spc="-95" dirty="0">
                <a:solidFill>
                  <a:srgbClr val="404041"/>
                </a:solidFill>
                <a:cs typeface="Arial"/>
              </a:rPr>
              <a:t> </a:t>
            </a:r>
            <a:r>
              <a:rPr lang="en-US" sz="1800" b="1" spc="-114" dirty="0">
                <a:solidFill>
                  <a:srgbClr val="404041"/>
                </a:solidFill>
                <a:cs typeface="Arial"/>
              </a:rPr>
              <a:t>been</a:t>
            </a:r>
            <a:r>
              <a:rPr lang="en-US" sz="1800" b="1" spc="-80" dirty="0">
                <a:solidFill>
                  <a:srgbClr val="404041"/>
                </a:solidFill>
                <a:cs typeface="Arial"/>
              </a:rPr>
              <a:t> </a:t>
            </a:r>
            <a:r>
              <a:rPr lang="en-US" sz="1800" b="1" spc="-114" dirty="0">
                <a:solidFill>
                  <a:srgbClr val="404041"/>
                </a:solidFill>
                <a:cs typeface="Arial"/>
              </a:rPr>
              <a:t>diligent</a:t>
            </a:r>
            <a:r>
              <a:rPr lang="en-US" sz="1800" b="1" spc="-105" dirty="0">
                <a:solidFill>
                  <a:srgbClr val="404041"/>
                </a:solidFill>
                <a:cs typeface="Arial"/>
              </a:rPr>
              <a:t> </a:t>
            </a:r>
            <a:r>
              <a:rPr lang="en-US" sz="1800" b="1" spc="-110" dirty="0">
                <a:solidFill>
                  <a:srgbClr val="404041"/>
                </a:solidFill>
                <a:cs typeface="Arial"/>
              </a:rPr>
              <a:t>in</a:t>
            </a:r>
            <a:r>
              <a:rPr lang="en-US" sz="1800" b="1" spc="-80" dirty="0">
                <a:solidFill>
                  <a:srgbClr val="404041"/>
                </a:solidFill>
                <a:cs typeface="Arial"/>
              </a:rPr>
              <a:t> </a:t>
            </a:r>
            <a:r>
              <a:rPr lang="en-US" sz="1800" b="1" spc="-130" dirty="0">
                <a:solidFill>
                  <a:srgbClr val="404041"/>
                </a:solidFill>
                <a:cs typeface="Arial"/>
              </a:rPr>
              <a:t>populating</a:t>
            </a:r>
            <a:r>
              <a:rPr lang="en-US" sz="1800" b="1" spc="-100" dirty="0">
                <a:solidFill>
                  <a:srgbClr val="404041"/>
                </a:solidFill>
                <a:cs typeface="Arial"/>
              </a:rPr>
              <a:t> </a:t>
            </a:r>
            <a:r>
              <a:rPr lang="en-US" sz="1800" b="1" spc="-35" dirty="0">
                <a:solidFill>
                  <a:srgbClr val="404041"/>
                </a:solidFill>
                <a:cs typeface="Arial"/>
              </a:rPr>
              <a:t>it,</a:t>
            </a:r>
            <a:r>
              <a:rPr lang="en-US" sz="1800" b="1" spc="-85" dirty="0">
                <a:solidFill>
                  <a:srgbClr val="404041"/>
                </a:solidFill>
                <a:cs typeface="Arial"/>
              </a:rPr>
              <a:t> </a:t>
            </a:r>
            <a:r>
              <a:rPr lang="en-US" sz="1800" b="1" spc="-100" dirty="0">
                <a:solidFill>
                  <a:srgbClr val="404041"/>
                </a:solidFill>
                <a:cs typeface="Arial"/>
              </a:rPr>
              <a:t>DMAI</a:t>
            </a:r>
            <a:r>
              <a:rPr lang="en-US" sz="1800" b="1" spc="-75" dirty="0">
                <a:solidFill>
                  <a:srgbClr val="404041"/>
                </a:solidFill>
                <a:cs typeface="Arial"/>
              </a:rPr>
              <a:t> </a:t>
            </a:r>
            <a:r>
              <a:rPr lang="en-US" sz="1800" dirty="0">
                <a:solidFill>
                  <a:srgbClr val="404041"/>
                </a:solidFill>
                <a:cs typeface="Arial"/>
              </a:rPr>
              <a:t>will</a:t>
            </a:r>
            <a:r>
              <a:rPr lang="en-US" sz="1800" spc="-65" dirty="0">
                <a:solidFill>
                  <a:srgbClr val="404041"/>
                </a:solidFill>
                <a:cs typeface="Arial"/>
              </a:rPr>
              <a:t> </a:t>
            </a:r>
            <a:r>
              <a:rPr lang="en-US" sz="1800" spc="-10" dirty="0">
                <a:solidFill>
                  <a:srgbClr val="404041"/>
                </a:solidFill>
                <a:cs typeface="Arial"/>
              </a:rPr>
              <a:t>output</a:t>
            </a:r>
            <a:r>
              <a:rPr lang="en-US" sz="1800" spc="-65" dirty="0">
                <a:solidFill>
                  <a:srgbClr val="404041"/>
                </a:solidFill>
                <a:cs typeface="Arial"/>
              </a:rPr>
              <a:t> </a:t>
            </a:r>
            <a:r>
              <a:rPr lang="en-US" sz="1800" spc="-20" dirty="0">
                <a:solidFill>
                  <a:srgbClr val="404041"/>
                </a:solidFill>
                <a:cs typeface="Arial"/>
              </a:rPr>
              <a:t>the</a:t>
            </a:r>
            <a:r>
              <a:rPr lang="en-US" sz="1800" spc="-60" dirty="0">
                <a:solidFill>
                  <a:srgbClr val="404041"/>
                </a:solidFill>
                <a:cs typeface="Arial"/>
              </a:rPr>
              <a:t> </a:t>
            </a:r>
            <a:r>
              <a:rPr lang="en-US" sz="1800" b="1" spc="-85" dirty="0">
                <a:solidFill>
                  <a:srgbClr val="404041"/>
                </a:solidFill>
                <a:cs typeface="Arial"/>
              </a:rPr>
              <a:t>entire</a:t>
            </a:r>
            <a:r>
              <a:rPr lang="en-US" sz="1800" b="1" spc="-105" dirty="0">
                <a:solidFill>
                  <a:srgbClr val="404041"/>
                </a:solidFill>
                <a:cs typeface="Arial"/>
              </a:rPr>
              <a:t> </a:t>
            </a:r>
            <a:r>
              <a:rPr lang="en-US" sz="1800" b="1" spc="-60" dirty="0">
                <a:solidFill>
                  <a:srgbClr val="404041"/>
                </a:solidFill>
                <a:cs typeface="Arial"/>
              </a:rPr>
              <a:t>properly </a:t>
            </a:r>
            <a:r>
              <a:rPr lang="en-US" sz="1800" b="1" spc="-90" dirty="0">
                <a:solidFill>
                  <a:srgbClr val="404041"/>
                </a:solidFill>
                <a:cs typeface="Arial"/>
              </a:rPr>
              <a:t>formatted</a:t>
            </a:r>
            <a:r>
              <a:rPr lang="en-US" sz="1800" b="1" spc="-75" dirty="0">
                <a:solidFill>
                  <a:srgbClr val="404041"/>
                </a:solidFill>
                <a:cs typeface="Arial"/>
              </a:rPr>
              <a:t> </a:t>
            </a:r>
            <a:r>
              <a:rPr lang="en-US" sz="1800" b="1" spc="-25" dirty="0">
                <a:solidFill>
                  <a:srgbClr val="404041"/>
                </a:solidFill>
                <a:cs typeface="Arial"/>
              </a:rPr>
              <a:t>CV.</a:t>
            </a:r>
            <a:endParaRPr lang="en-US" sz="1800" dirty="0">
              <a:cs typeface="Arial"/>
            </a:endParaRPr>
          </a:p>
          <a:p>
            <a:pPr marL="0" indent="0">
              <a:lnSpc>
                <a:spcPct val="100000"/>
              </a:lnSpc>
              <a:buNone/>
            </a:pPr>
            <a:endParaRPr lang="en-US" sz="1800" dirty="0">
              <a:cs typeface="Arial"/>
            </a:endParaRPr>
          </a:p>
          <a:p>
            <a:pPr marL="0" indent="0">
              <a:lnSpc>
                <a:spcPct val="100000"/>
              </a:lnSpc>
              <a:spcBef>
                <a:spcPts val="10"/>
              </a:spcBef>
              <a:buNone/>
            </a:pPr>
            <a:endParaRPr lang="en-US" sz="1950" dirty="0">
              <a:cs typeface="Arial"/>
            </a:endParaRPr>
          </a:p>
          <a:p>
            <a:pPr marL="0" indent="0">
              <a:lnSpc>
                <a:spcPct val="100000"/>
              </a:lnSpc>
              <a:buNone/>
            </a:pPr>
            <a:r>
              <a:rPr lang="en-US" sz="1800" spc="-85" dirty="0">
                <a:solidFill>
                  <a:srgbClr val="404041"/>
                </a:solidFill>
                <a:cs typeface="Arial"/>
              </a:rPr>
              <a:t>Delete</a:t>
            </a:r>
            <a:r>
              <a:rPr lang="en-US" sz="1800" spc="-50" dirty="0">
                <a:solidFill>
                  <a:srgbClr val="404041"/>
                </a:solidFill>
                <a:cs typeface="Arial"/>
              </a:rPr>
              <a:t> </a:t>
            </a:r>
            <a:r>
              <a:rPr lang="en-US" sz="1800" spc="-30" dirty="0">
                <a:solidFill>
                  <a:srgbClr val="404041"/>
                </a:solidFill>
                <a:cs typeface="Arial"/>
              </a:rPr>
              <a:t>the</a:t>
            </a:r>
            <a:r>
              <a:rPr lang="en-US" sz="1800" spc="-60" dirty="0">
                <a:solidFill>
                  <a:srgbClr val="404041"/>
                </a:solidFill>
                <a:cs typeface="Arial"/>
              </a:rPr>
              <a:t> </a:t>
            </a:r>
            <a:r>
              <a:rPr lang="en-US" sz="1800" spc="-85" dirty="0">
                <a:solidFill>
                  <a:srgbClr val="404041"/>
                </a:solidFill>
                <a:cs typeface="Arial"/>
              </a:rPr>
              <a:t>cover</a:t>
            </a:r>
            <a:r>
              <a:rPr lang="en-US" sz="1800" spc="-75" dirty="0">
                <a:solidFill>
                  <a:srgbClr val="404041"/>
                </a:solidFill>
                <a:cs typeface="Arial"/>
              </a:rPr>
              <a:t> </a:t>
            </a:r>
            <a:r>
              <a:rPr lang="en-US" sz="1800" spc="-20" dirty="0">
                <a:solidFill>
                  <a:srgbClr val="404041"/>
                </a:solidFill>
                <a:cs typeface="Arial"/>
              </a:rPr>
              <a:t>page.</a:t>
            </a:r>
            <a:endParaRPr lang="en-US" sz="1800" dirty="0">
              <a:cs typeface="Arial"/>
            </a:endParaRPr>
          </a:p>
          <a:p>
            <a:pPr marL="0" marR="3057525" indent="0">
              <a:lnSpc>
                <a:spcPct val="100000"/>
              </a:lnSpc>
              <a:buNone/>
            </a:pPr>
            <a:r>
              <a:rPr lang="en-US" sz="1800" spc="-85" dirty="0">
                <a:solidFill>
                  <a:srgbClr val="404041"/>
                </a:solidFill>
                <a:cs typeface="Arial"/>
              </a:rPr>
              <a:t>Delete</a:t>
            </a:r>
            <a:r>
              <a:rPr lang="en-US" sz="1800" spc="-55" dirty="0">
                <a:solidFill>
                  <a:srgbClr val="404041"/>
                </a:solidFill>
                <a:cs typeface="Arial"/>
              </a:rPr>
              <a:t> </a:t>
            </a:r>
            <a:r>
              <a:rPr lang="en-US" sz="1800" spc="-20" dirty="0">
                <a:solidFill>
                  <a:srgbClr val="404041"/>
                </a:solidFill>
                <a:cs typeface="Arial"/>
              </a:rPr>
              <a:t>the</a:t>
            </a:r>
            <a:r>
              <a:rPr lang="en-US" sz="1800" spc="-65" dirty="0">
                <a:solidFill>
                  <a:srgbClr val="404041"/>
                </a:solidFill>
                <a:cs typeface="Arial"/>
              </a:rPr>
              <a:t> explanation</a:t>
            </a:r>
            <a:r>
              <a:rPr lang="en-US" sz="1800" spc="-80" dirty="0">
                <a:solidFill>
                  <a:srgbClr val="404041"/>
                </a:solidFill>
                <a:cs typeface="Arial"/>
              </a:rPr>
              <a:t> </a:t>
            </a:r>
            <a:r>
              <a:rPr lang="en-US" sz="1800" spc="-20" dirty="0">
                <a:solidFill>
                  <a:srgbClr val="404041"/>
                </a:solidFill>
                <a:cs typeface="Arial"/>
              </a:rPr>
              <a:t>right</a:t>
            </a:r>
            <a:r>
              <a:rPr lang="en-US" sz="1800" spc="-70" dirty="0">
                <a:solidFill>
                  <a:srgbClr val="404041"/>
                </a:solidFill>
                <a:cs typeface="Arial"/>
              </a:rPr>
              <a:t> </a:t>
            </a:r>
            <a:r>
              <a:rPr lang="en-US" sz="1800" spc="-60" dirty="0">
                <a:solidFill>
                  <a:srgbClr val="404041"/>
                </a:solidFill>
                <a:cs typeface="Arial"/>
              </a:rPr>
              <a:t>before</a:t>
            </a:r>
            <a:r>
              <a:rPr lang="en-US" sz="1800" spc="-80" dirty="0">
                <a:solidFill>
                  <a:srgbClr val="404041"/>
                </a:solidFill>
                <a:cs typeface="Arial"/>
              </a:rPr>
              <a:t> </a:t>
            </a:r>
            <a:r>
              <a:rPr lang="en-US" sz="1800" spc="-65" dirty="0">
                <a:solidFill>
                  <a:srgbClr val="404041"/>
                </a:solidFill>
                <a:cs typeface="Arial"/>
              </a:rPr>
              <a:t>Publications. </a:t>
            </a:r>
            <a:r>
              <a:rPr lang="en-US" sz="1800" spc="-85" dirty="0">
                <a:solidFill>
                  <a:srgbClr val="404041"/>
                </a:solidFill>
                <a:cs typeface="Arial"/>
              </a:rPr>
              <a:t>Delete</a:t>
            </a:r>
            <a:r>
              <a:rPr lang="en-US" sz="1800" spc="-40" dirty="0">
                <a:solidFill>
                  <a:srgbClr val="404041"/>
                </a:solidFill>
                <a:cs typeface="Arial"/>
              </a:rPr>
              <a:t> </a:t>
            </a:r>
            <a:r>
              <a:rPr lang="en-US" sz="1800" spc="-114" dirty="0">
                <a:solidFill>
                  <a:srgbClr val="404041"/>
                </a:solidFill>
                <a:cs typeface="Arial"/>
              </a:rPr>
              <a:t>any</a:t>
            </a:r>
            <a:r>
              <a:rPr lang="en-US" sz="1800" spc="-65" dirty="0">
                <a:solidFill>
                  <a:srgbClr val="404041"/>
                </a:solidFill>
                <a:cs typeface="Arial"/>
              </a:rPr>
              <a:t> </a:t>
            </a:r>
            <a:r>
              <a:rPr lang="en-US" sz="1800" spc="-45" dirty="0">
                <a:solidFill>
                  <a:srgbClr val="404041"/>
                </a:solidFill>
                <a:cs typeface="Arial"/>
              </a:rPr>
              <a:t>irrelevant</a:t>
            </a:r>
            <a:r>
              <a:rPr lang="en-US" sz="1800" spc="-60" dirty="0">
                <a:solidFill>
                  <a:srgbClr val="404041"/>
                </a:solidFill>
                <a:cs typeface="Arial"/>
              </a:rPr>
              <a:t> </a:t>
            </a:r>
            <a:r>
              <a:rPr lang="en-US" sz="1800" spc="-10" dirty="0">
                <a:solidFill>
                  <a:srgbClr val="404041"/>
                </a:solidFill>
                <a:cs typeface="Arial"/>
              </a:rPr>
              <a:t>section.</a:t>
            </a:r>
            <a:endParaRPr lang="en-US" sz="1800" dirty="0">
              <a:cs typeface="Arial"/>
            </a:endParaRPr>
          </a:p>
          <a:p>
            <a:pPr marL="0" indent="0">
              <a:lnSpc>
                <a:spcPct val="100000"/>
              </a:lnSpc>
              <a:buNone/>
            </a:pPr>
            <a:r>
              <a:rPr lang="en-US" sz="1800" i="1" spc="-150" dirty="0">
                <a:solidFill>
                  <a:srgbClr val="404041"/>
                </a:solidFill>
                <a:cs typeface="Arial"/>
              </a:rPr>
              <a:t>Do</a:t>
            </a:r>
            <a:r>
              <a:rPr lang="en-US" sz="1800" i="1" spc="-75" dirty="0">
                <a:solidFill>
                  <a:srgbClr val="404041"/>
                </a:solidFill>
                <a:cs typeface="Arial"/>
              </a:rPr>
              <a:t> </a:t>
            </a:r>
            <a:r>
              <a:rPr lang="en-US" sz="1800" i="1" spc="-20" dirty="0">
                <a:solidFill>
                  <a:srgbClr val="404041"/>
                </a:solidFill>
                <a:cs typeface="Arial"/>
              </a:rPr>
              <a:t>not</a:t>
            </a:r>
            <a:r>
              <a:rPr lang="en-US" sz="1800" i="1" spc="-70" dirty="0">
                <a:solidFill>
                  <a:srgbClr val="404041"/>
                </a:solidFill>
                <a:cs typeface="Arial"/>
              </a:rPr>
              <a:t> </a:t>
            </a:r>
            <a:r>
              <a:rPr lang="en-US" sz="1800" i="1" spc="-114" dirty="0">
                <a:solidFill>
                  <a:srgbClr val="404041"/>
                </a:solidFill>
                <a:cs typeface="Arial"/>
              </a:rPr>
              <a:t>move</a:t>
            </a:r>
            <a:r>
              <a:rPr lang="en-US" sz="1800" i="1" spc="-75" dirty="0">
                <a:solidFill>
                  <a:srgbClr val="404041"/>
                </a:solidFill>
                <a:cs typeface="Arial"/>
              </a:rPr>
              <a:t> </a:t>
            </a:r>
            <a:r>
              <a:rPr lang="en-US" sz="1800" i="1" spc="-65" dirty="0">
                <a:solidFill>
                  <a:srgbClr val="404041"/>
                </a:solidFill>
                <a:cs typeface="Arial"/>
              </a:rPr>
              <a:t>things</a:t>
            </a:r>
            <a:r>
              <a:rPr lang="en-US" sz="1800" i="1" spc="-75" dirty="0">
                <a:solidFill>
                  <a:srgbClr val="404041"/>
                </a:solidFill>
                <a:cs typeface="Arial"/>
              </a:rPr>
              <a:t> </a:t>
            </a:r>
            <a:r>
              <a:rPr lang="en-US" sz="1800" i="1" spc="-10" dirty="0">
                <a:solidFill>
                  <a:srgbClr val="404041"/>
                </a:solidFill>
                <a:cs typeface="Arial"/>
              </a:rPr>
              <a:t>around.</a:t>
            </a:r>
            <a:endParaRPr lang="en-US" sz="1800" dirty="0">
              <a:cs typeface="Arial"/>
            </a:endParaRPr>
          </a:p>
          <a:p>
            <a:pPr marL="0" indent="0">
              <a:lnSpc>
                <a:spcPct val="100000"/>
              </a:lnSpc>
              <a:spcBef>
                <a:spcPts val="30"/>
              </a:spcBef>
              <a:buNone/>
            </a:pPr>
            <a:endParaRPr lang="en-US" sz="1850" dirty="0">
              <a:cs typeface="Arial"/>
            </a:endParaRPr>
          </a:p>
          <a:p>
            <a:pPr marL="0" indent="0">
              <a:lnSpc>
                <a:spcPct val="100000"/>
              </a:lnSpc>
              <a:buNone/>
            </a:pPr>
            <a:r>
              <a:rPr lang="en-US" sz="1800" i="1" spc="-120" dirty="0">
                <a:solidFill>
                  <a:srgbClr val="404041"/>
                </a:solidFill>
                <a:cs typeface="Arial"/>
              </a:rPr>
              <a:t>Things</a:t>
            </a:r>
            <a:r>
              <a:rPr lang="en-US" sz="1800" i="1" spc="-80" dirty="0">
                <a:solidFill>
                  <a:srgbClr val="404041"/>
                </a:solidFill>
                <a:cs typeface="Arial"/>
              </a:rPr>
              <a:t> </a:t>
            </a:r>
            <a:r>
              <a:rPr lang="en-US" sz="1800" i="1" spc="-85" dirty="0">
                <a:solidFill>
                  <a:srgbClr val="404041"/>
                </a:solidFill>
                <a:cs typeface="Arial"/>
              </a:rPr>
              <a:t>are</a:t>
            </a:r>
            <a:r>
              <a:rPr lang="en-US" sz="1800" i="1" spc="-65" dirty="0">
                <a:solidFill>
                  <a:srgbClr val="404041"/>
                </a:solidFill>
                <a:cs typeface="Arial"/>
              </a:rPr>
              <a:t> </a:t>
            </a:r>
            <a:r>
              <a:rPr lang="en-US" sz="1800" b="1" i="1" spc="-135" dirty="0">
                <a:solidFill>
                  <a:srgbClr val="404041"/>
                </a:solidFill>
                <a:cs typeface="Arial-BoldItalicMT"/>
              </a:rPr>
              <a:t>sorted</a:t>
            </a:r>
            <a:r>
              <a:rPr lang="en-US" sz="1800" b="1" i="1" spc="-70" dirty="0">
                <a:solidFill>
                  <a:srgbClr val="404041"/>
                </a:solidFill>
                <a:cs typeface="Arial-BoldItalicMT"/>
              </a:rPr>
              <a:t> </a:t>
            </a:r>
            <a:r>
              <a:rPr lang="en-US" sz="1800" i="1" spc="-25" dirty="0">
                <a:solidFill>
                  <a:srgbClr val="404041"/>
                </a:solidFill>
                <a:cs typeface="Arial"/>
              </a:rPr>
              <a:t>into</a:t>
            </a:r>
            <a:r>
              <a:rPr lang="en-US" sz="1800" i="1" spc="-80" dirty="0">
                <a:solidFill>
                  <a:srgbClr val="404041"/>
                </a:solidFill>
                <a:cs typeface="Arial"/>
              </a:rPr>
              <a:t> </a:t>
            </a:r>
            <a:r>
              <a:rPr lang="en-US" sz="1800" i="1" spc="-45" dirty="0">
                <a:solidFill>
                  <a:srgbClr val="404041"/>
                </a:solidFill>
                <a:cs typeface="Arial"/>
              </a:rPr>
              <a:t>the</a:t>
            </a:r>
            <a:r>
              <a:rPr lang="en-US" sz="1800" i="1" spc="-70" dirty="0">
                <a:solidFill>
                  <a:srgbClr val="404041"/>
                </a:solidFill>
                <a:cs typeface="Arial"/>
              </a:rPr>
              <a:t> </a:t>
            </a:r>
            <a:r>
              <a:rPr lang="en-US" sz="1800" i="1" spc="-10" dirty="0">
                <a:solidFill>
                  <a:srgbClr val="404041"/>
                </a:solidFill>
                <a:cs typeface="Arial"/>
              </a:rPr>
              <a:t>right</a:t>
            </a:r>
            <a:r>
              <a:rPr lang="en-US" sz="1800" i="1" spc="-85" dirty="0">
                <a:solidFill>
                  <a:srgbClr val="404041"/>
                </a:solidFill>
                <a:cs typeface="Arial"/>
              </a:rPr>
              <a:t> </a:t>
            </a:r>
            <a:r>
              <a:rPr lang="en-US" sz="1800" i="1" spc="-105" dirty="0">
                <a:solidFill>
                  <a:srgbClr val="404041"/>
                </a:solidFill>
                <a:cs typeface="Arial"/>
              </a:rPr>
              <a:t>areas</a:t>
            </a:r>
            <a:r>
              <a:rPr lang="en-US" sz="1800" i="1" spc="-70" dirty="0">
                <a:solidFill>
                  <a:srgbClr val="404041"/>
                </a:solidFill>
                <a:cs typeface="Arial"/>
              </a:rPr>
              <a:t> </a:t>
            </a:r>
            <a:r>
              <a:rPr lang="en-US" sz="1800" i="1" spc="-135" dirty="0">
                <a:solidFill>
                  <a:srgbClr val="404041"/>
                </a:solidFill>
                <a:cs typeface="Arial"/>
              </a:rPr>
              <a:t>because</a:t>
            </a:r>
            <a:r>
              <a:rPr lang="en-US" sz="1800" i="1" spc="-65" dirty="0">
                <a:solidFill>
                  <a:srgbClr val="404041"/>
                </a:solidFill>
                <a:cs typeface="Arial"/>
              </a:rPr>
              <a:t> </a:t>
            </a:r>
            <a:r>
              <a:rPr lang="en-US" sz="1800" i="1" spc="-95" dirty="0">
                <a:solidFill>
                  <a:srgbClr val="404041"/>
                </a:solidFill>
                <a:cs typeface="Arial"/>
              </a:rPr>
              <a:t>you</a:t>
            </a:r>
            <a:r>
              <a:rPr lang="en-US" sz="1800" i="1" spc="-85" dirty="0">
                <a:solidFill>
                  <a:srgbClr val="404041"/>
                </a:solidFill>
                <a:cs typeface="Arial"/>
              </a:rPr>
              <a:t> </a:t>
            </a:r>
            <a:r>
              <a:rPr lang="en-US" sz="1800" i="1" spc="-114" dirty="0">
                <a:solidFill>
                  <a:srgbClr val="404041"/>
                </a:solidFill>
                <a:cs typeface="Arial"/>
              </a:rPr>
              <a:t>have</a:t>
            </a:r>
            <a:r>
              <a:rPr lang="en-US" sz="1800" i="1" spc="-80" dirty="0">
                <a:solidFill>
                  <a:srgbClr val="404041"/>
                </a:solidFill>
                <a:cs typeface="Arial"/>
              </a:rPr>
              <a:t> </a:t>
            </a:r>
            <a:r>
              <a:rPr lang="en-US" sz="1800" b="1" i="1" spc="-105" dirty="0">
                <a:solidFill>
                  <a:srgbClr val="404041"/>
                </a:solidFill>
                <a:cs typeface="Arial-BoldItalicMT"/>
              </a:rPr>
              <a:t>labelled</a:t>
            </a:r>
            <a:r>
              <a:rPr lang="en-US" sz="1800" b="1" i="1" spc="-80" dirty="0">
                <a:solidFill>
                  <a:srgbClr val="404041"/>
                </a:solidFill>
                <a:cs typeface="Arial-BoldItalicMT"/>
              </a:rPr>
              <a:t> </a:t>
            </a:r>
            <a:r>
              <a:rPr lang="en-US" sz="1800" b="1" i="1" spc="-105" dirty="0">
                <a:solidFill>
                  <a:srgbClr val="404041"/>
                </a:solidFill>
                <a:cs typeface="Arial-BoldItalicMT"/>
              </a:rPr>
              <a:t>them</a:t>
            </a:r>
            <a:r>
              <a:rPr lang="en-US" sz="1800" b="1" i="1" spc="-80" dirty="0">
                <a:solidFill>
                  <a:srgbClr val="404041"/>
                </a:solidFill>
                <a:cs typeface="Arial-BoldItalicMT"/>
              </a:rPr>
              <a:t> </a:t>
            </a:r>
            <a:r>
              <a:rPr lang="en-US" sz="1800" b="1" i="1" spc="-190" dirty="0">
                <a:solidFill>
                  <a:srgbClr val="404041"/>
                </a:solidFill>
                <a:cs typeface="Arial-BoldItalicMT"/>
              </a:rPr>
              <a:t>as</a:t>
            </a:r>
            <a:r>
              <a:rPr lang="en-US" sz="1800" b="1" i="1" spc="-70" dirty="0">
                <a:solidFill>
                  <a:srgbClr val="404041"/>
                </a:solidFill>
                <a:cs typeface="Arial-BoldItalicMT"/>
              </a:rPr>
              <a:t> </a:t>
            </a:r>
            <a:r>
              <a:rPr lang="en-US" sz="1800" b="1" i="1" spc="-85" dirty="0">
                <a:solidFill>
                  <a:srgbClr val="404041"/>
                </a:solidFill>
                <a:cs typeface="Arial-BoldItalicMT"/>
              </a:rPr>
              <a:t>to</a:t>
            </a:r>
            <a:r>
              <a:rPr lang="en-US" sz="1800" b="1" i="1" spc="-75" dirty="0">
                <a:solidFill>
                  <a:srgbClr val="404041"/>
                </a:solidFill>
                <a:cs typeface="Arial-BoldItalicMT"/>
              </a:rPr>
              <a:t> </a:t>
            </a:r>
            <a:r>
              <a:rPr lang="en-US" sz="1800" b="1" i="1" spc="-10" dirty="0">
                <a:solidFill>
                  <a:srgbClr val="404041"/>
                </a:solidFill>
                <a:cs typeface="Arial-BoldItalicMT"/>
              </a:rPr>
              <a:t>area.</a:t>
            </a:r>
            <a:endParaRPr lang="en-US" sz="1800" dirty="0">
              <a:cs typeface="Arial-BoldItalicMT"/>
            </a:endParaRPr>
          </a:p>
          <a:p>
            <a:pPr marL="0" indent="0">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564" y="1164685"/>
            <a:ext cx="7366810" cy="505908"/>
          </a:xfrm>
          <a:prstGeom prst="rect">
            <a:avLst/>
          </a:prstGeom>
        </p:spPr>
        <p:txBody>
          <a:bodyPr vert="horz" wrap="square" lIns="0" tIns="13335" rIns="0" bIns="0" rtlCol="0">
            <a:spAutoFit/>
          </a:bodyPr>
          <a:lstStyle/>
          <a:p>
            <a:pPr marL="12700">
              <a:lnSpc>
                <a:spcPct val="100000"/>
              </a:lnSpc>
              <a:spcBef>
                <a:spcPts val="105"/>
              </a:spcBef>
            </a:pPr>
            <a:r>
              <a:rPr spc="-155" dirty="0"/>
              <a:t>DMAI</a:t>
            </a:r>
            <a:r>
              <a:rPr spc="-160" dirty="0"/>
              <a:t> </a:t>
            </a:r>
            <a:r>
              <a:rPr spc="-250" dirty="0"/>
              <a:t>and</a:t>
            </a:r>
            <a:r>
              <a:rPr spc="-170" dirty="0"/>
              <a:t> </a:t>
            </a:r>
            <a:r>
              <a:rPr spc="-300" dirty="0"/>
              <a:t>P&amp;T</a:t>
            </a:r>
            <a:r>
              <a:rPr spc="-160" dirty="0"/>
              <a:t> </a:t>
            </a:r>
            <a:r>
              <a:rPr spc="-540" dirty="0"/>
              <a:t>CVs</a:t>
            </a:r>
          </a:p>
        </p:txBody>
      </p:sp>
      <p:sp>
        <p:nvSpPr>
          <p:cNvPr id="3" name="object 3"/>
          <p:cNvSpPr txBox="1"/>
          <p:nvPr/>
        </p:nvSpPr>
        <p:spPr>
          <a:xfrm>
            <a:off x="597564" y="1993978"/>
            <a:ext cx="3047365" cy="1579880"/>
          </a:xfrm>
          <a:prstGeom prst="rect">
            <a:avLst/>
          </a:prstGeom>
        </p:spPr>
        <p:txBody>
          <a:bodyPr vert="horz" wrap="square" lIns="0" tIns="12700" rIns="0" bIns="0" rtlCol="0">
            <a:spAutoFit/>
          </a:bodyPr>
          <a:lstStyle/>
          <a:p>
            <a:pPr marL="355600" indent="-342900">
              <a:lnSpc>
                <a:spcPct val="100000"/>
              </a:lnSpc>
              <a:spcBef>
                <a:spcPts val="100"/>
              </a:spcBef>
              <a:buClr>
                <a:srgbClr val="7E7E7E"/>
              </a:buClr>
              <a:buChar char="•"/>
              <a:tabLst>
                <a:tab pos="354965" algn="l"/>
                <a:tab pos="355600" algn="l"/>
              </a:tabLst>
            </a:pPr>
            <a:r>
              <a:rPr sz="1800" spc="-125" dirty="0">
                <a:solidFill>
                  <a:srgbClr val="404041"/>
                </a:solidFill>
                <a:latin typeface="Arial"/>
                <a:cs typeface="Arial"/>
              </a:rPr>
              <a:t>Rapid</a:t>
            </a:r>
            <a:r>
              <a:rPr sz="1800" spc="-60" dirty="0">
                <a:solidFill>
                  <a:srgbClr val="404041"/>
                </a:solidFill>
                <a:latin typeface="Arial"/>
                <a:cs typeface="Arial"/>
              </a:rPr>
              <a:t> </a:t>
            </a:r>
            <a:r>
              <a:rPr sz="1800" spc="-100" dirty="0">
                <a:solidFill>
                  <a:srgbClr val="404041"/>
                </a:solidFill>
                <a:latin typeface="Arial"/>
                <a:cs typeface="Arial"/>
              </a:rPr>
              <a:t>Reports</a:t>
            </a:r>
            <a:r>
              <a:rPr sz="1800" spc="-60" dirty="0">
                <a:solidFill>
                  <a:srgbClr val="404041"/>
                </a:solidFill>
                <a:latin typeface="Arial"/>
                <a:cs typeface="Arial"/>
              </a:rPr>
              <a:t> </a:t>
            </a:r>
            <a:r>
              <a:rPr sz="1800" spc="-10" dirty="0">
                <a:solidFill>
                  <a:srgbClr val="404041"/>
                </a:solidFill>
                <a:latin typeface="Arial"/>
                <a:cs typeface="Arial"/>
              </a:rPr>
              <a:t>function</a:t>
            </a:r>
            <a:endParaRPr sz="1800">
              <a:latin typeface="Arial"/>
              <a:cs typeface="Arial"/>
            </a:endParaRPr>
          </a:p>
          <a:p>
            <a:pPr marL="756285" lvl="1" indent="-287020">
              <a:lnSpc>
                <a:spcPct val="100000"/>
              </a:lnSpc>
              <a:spcBef>
                <a:spcPts val="80"/>
              </a:spcBef>
              <a:buChar char="•"/>
              <a:tabLst>
                <a:tab pos="756285" algn="l"/>
                <a:tab pos="756920" algn="l"/>
              </a:tabLst>
            </a:pPr>
            <a:r>
              <a:rPr sz="1600" spc="-20" dirty="0">
                <a:solidFill>
                  <a:srgbClr val="404041"/>
                </a:solidFill>
                <a:latin typeface="Arial"/>
                <a:cs typeface="Arial"/>
              </a:rPr>
              <a:t>Vita</a:t>
            </a:r>
            <a:endParaRPr sz="1600">
              <a:latin typeface="Arial"/>
              <a:cs typeface="Arial"/>
            </a:endParaRPr>
          </a:p>
          <a:p>
            <a:pPr marL="756285" lvl="1" indent="-287020">
              <a:lnSpc>
                <a:spcPct val="100000"/>
              </a:lnSpc>
              <a:buChar char="•"/>
              <a:tabLst>
                <a:tab pos="756285" algn="l"/>
                <a:tab pos="756920" algn="l"/>
              </a:tabLst>
            </a:pPr>
            <a:r>
              <a:rPr sz="1600" dirty="0">
                <a:solidFill>
                  <a:srgbClr val="404041"/>
                </a:solidFill>
                <a:latin typeface="Arial"/>
                <a:cs typeface="Arial"/>
              </a:rPr>
              <a:t>Vita</a:t>
            </a:r>
            <a:r>
              <a:rPr sz="1600" spc="-50" dirty="0">
                <a:solidFill>
                  <a:srgbClr val="404041"/>
                </a:solidFill>
                <a:latin typeface="Arial"/>
                <a:cs typeface="Arial"/>
              </a:rPr>
              <a:t> </a:t>
            </a:r>
            <a:r>
              <a:rPr sz="1600" dirty="0">
                <a:solidFill>
                  <a:srgbClr val="404041"/>
                </a:solidFill>
                <a:latin typeface="Arial"/>
                <a:cs typeface="Arial"/>
              </a:rPr>
              <a:t>–</a:t>
            </a:r>
            <a:r>
              <a:rPr sz="1600" spc="-25" dirty="0">
                <a:solidFill>
                  <a:srgbClr val="404041"/>
                </a:solidFill>
                <a:latin typeface="Arial"/>
                <a:cs typeface="Arial"/>
              </a:rPr>
              <a:t> </a:t>
            </a:r>
            <a:r>
              <a:rPr sz="1600" dirty="0">
                <a:solidFill>
                  <a:srgbClr val="404041"/>
                </a:solidFill>
                <a:latin typeface="Arial"/>
                <a:cs typeface="Arial"/>
              </a:rPr>
              <a:t>IUPUI</a:t>
            </a:r>
            <a:r>
              <a:rPr sz="1600" spc="-35" dirty="0">
                <a:solidFill>
                  <a:srgbClr val="404041"/>
                </a:solidFill>
                <a:latin typeface="Arial"/>
                <a:cs typeface="Arial"/>
              </a:rPr>
              <a:t> </a:t>
            </a:r>
            <a:r>
              <a:rPr sz="1600" dirty="0">
                <a:solidFill>
                  <a:srgbClr val="404041"/>
                </a:solidFill>
                <a:latin typeface="Arial"/>
                <a:cs typeface="Arial"/>
              </a:rPr>
              <a:t>CV</a:t>
            </a:r>
            <a:r>
              <a:rPr sz="1600" spc="-35" dirty="0">
                <a:solidFill>
                  <a:srgbClr val="404041"/>
                </a:solidFill>
                <a:latin typeface="Arial"/>
                <a:cs typeface="Arial"/>
              </a:rPr>
              <a:t> </a:t>
            </a:r>
            <a:r>
              <a:rPr sz="1600" spc="-10" dirty="0">
                <a:solidFill>
                  <a:srgbClr val="404041"/>
                </a:solidFill>
                <a:latin typeface="Arial"/>
                <a:cs typeface="Arial"/>
              </a:rPr>
              <a:t>Format</a:t>
            </a:r>
            <a:endParaRPr sz="1600">
              <a:latin typeface="Arial"/>
              <a:cs typeface="Arial"/>
            </a:endParaRPr>
          </a:p>
          <a:p>
            <a:pPr lvl="1">
              <a:lnSpc>
                <a:spcPct val="100000"/>
              </a:lnSpc>
              <a:buClr>
                <a:srgbClr val="404041"/>
              </a:buClr>
              <a:buFont typeface="Arial"/>
              <a:buChar char="•"/>
            </a:pPr>
            <a:endParaRPr sz="1600">
              <a:latin typeface="Arial"/>
              <a:cs typeface="Arial"/>
            </a:endParaRPr>
          </a:p>
          <a:p>
            <a:pPr marL="342265" marR="64135" indent="-342265" algn="r">
              <a:lnSpc>
                <a:spcPct val="100000"/>
              </a:lnSpc>
              <a:buClr>
                <a:srgbClr val="7E7E7E"/>
              </a:buClr>
              <a:buChar char="•"/>
              <a:tabLst>
                <a:tab pos="342265" algn="l"/>
                <a:tab pos="342900" algn="l"/>
              </a:tabLst>
            </a:pPr>
            <a:r>
              <a:rPr sz="1800" spc="-85" dirty="0">
                <a:solidFill>
                  <a:srgbClr val="404041"/>
                </a:solidFill>
                <a:latin typeface="Arial"/>
                <a:cs typeface="Arial"/>
              </a:rPr>
              <a:t>Entries </a:t>
            </a:r>
            <a:r>
              <a:rPr sz="1800" spc="-65" dirty="0">
                <a:solidFill>
                  <a:srgbClr val="404041"/>
                </a:solidFill>
                <a:latin typeface="Arial"/>
                <a:cs typeface="Arial"/>
              </a:rPr>
              <a:t>must</a:t>
            </a:r>
            <a:r>
              <a:rPr sz="1800" spc="-90" dirty="0">
                <a:solidFill>
                  <a:srgbClr val="404041"/>
                </a:solidFill>
                <a:latin typeface="Arial"/>
                <a:cs typeface="Arial"/>
              </a:rPr>
              <a:t> </a:t>
            </a:r>
            <a:r>
              <a:rPr sz="1800" spc="-110" dirty="0">
                <a:solidFill>
                  <a:srgbClr val="404041"/>
                </a:solidFill>
                <a:latin typeface="Arial"/>
                <a:cs typeface="Arial"/>
              </a:rPr>
              <a:t>have</a:t>
            </a:r>
            <a:r>
              <a:rPr sz="1800" spc="-100" dirty="0">
                <a:solidFill>
                  <a:srgbClr val="404041"/>
                </a:solidFill>
                <a:latin typeface="Arial"/>
                <a:cs typeface="Arial"/>
              </a:rPr>
              <a:t> </a:t>
            </a:r>
            <a:r>
              <a:rPr sz="1800" i="1" spc="-105" dirty="0">
                <a:solidFill>
                  <a:srgbClr val="404041"/>
                </a:solidFill>
                <a:latin typeface="Arial"/>
                <a:cs typeface="Arial"/>
              </a:rPr>
              <a:t>areas</a:t>
            </a:r>
            <a:r>
              <a:rPr sz="1800" i="1" spc="-75" dirty="0">
                <a:solidFill>
                  <a:srgbClr val="404041"/>
                </a:solidFill>
                <a:latin typeface="Arial"/>
                <a:cs typeface="Arial"/>
              </a:rPr>
              <a:t> </a:t>
            </a:r>
            <a:r>
              <a:rPr sz="1800" spc="-25" dirty="0">
                <a:solidFill>
                  <a:srgbClr val="404041"/>
                </a:solidFill>
                <a:latin typeface="Arial"/>
                <a:cs typeface="Arial"/>
              </a:rPr>
              <a:t>and</a:t>
            </a:r>
            <a:endParaRPr sz="1800">
              <a:latin typeface="Arial"/>
              <a:cs typeface="Arial"/>
            </a:endParaRPr>
          </a:p>
          <a:p>
            <a:pPr marR="5080" algn="r">
              <a:lnSpc>
                <a:spcPct val="100000"/>
              </a:lnSpc>
            </a:pPr>
            <a:r>
              <a:rPr sz="1800" i="1" spc="-90" dirty="0">
                <a:solidFill>
                  <a:srgbClr val="404041"/>
                </a:solidFill>
                <a:latin typeface="Arial"/>
                <a:cs typeface="Arial"/>
              </a:rPr>
              <a:t>dates</a:t>
            </a:r>
            <a:r>
              <a:rPr sz="1800" i="1" spc="-85" dirty="0">
                <a:solidFill>
                  <a:srgbClr val="404041"/>
                </a:solidFill>
                <a:latin typeface="Arial"/>
                <a:cs typeface="Arial"/>
              </a:rPr>
              <a:t> </a:t>
            </a:r>
            <a:r>
              <a:rPr sz="1800" spc="-10" dirty="0">
                <a:solidFill>
                  <a:srgbClr val="404041"/>
                </a:solidFill>
                <a:latin typeface="Arial"/>
                <a:cs typeface="Arial"/>
              </a:rPr>
              <a:t>in</a:t>
            </a:r>
            <a:r>
              <a:rPr sz="1800" spc="-75" dirty="0">
                <a:solidFill>
                  <a:srgbClr val="404041"/>
                </a:solidFill>
                <a:latin typeface="Arial"/>
                <a:cs typeface="Arial"/>
              </a:rPr>
              <a:t> </a:t>
            </a:r>
            <a:r>
              <a:rPr sz="1800" spc="-45" dirty="0">
                <a:solidFill>
                  <a:srgbClr val="404041"/>
                </a:solidFill>
                <a:latin typeface="Arial"/>
                <a:cs typeface="Arial"/>
              </a:rPr>
              <a:t>order</a:t>
            </a:r>
            <a:r>
              <a:rPr sz="1800" spc="-80" dirty="0">
                <a:solidFill>
                  <a:srgbClr val="404041"/>
                </a:solidFill>
                <a:latin typeface="Arial"/>
                <a:cs typeface="Arial"/>
              </a:rPr>
              <a:t> </a:t>
            </a:r>
            <a:r>
              <a:rPr sz="1800" dirty="0">
                <a:solidFill>
                  <a:srgbClr val="404041"/>
                </a:solidFill>
                <a:latin typeface="Arial"/>
                <a:cs typeface="Arial"/>
              </a:rPr>
              <a:t>to</a:t>
            </a:r>
            <a:r>
              <a:rPr sz="1800" spc="-90" dirty="0">
                <a:solidFill>
                  <a:srgbClr val="404041"/>
                </a:solidFill>
                <a:latin typeface="Arial"/>
                <a:cs typeface="Arial"/>
              </a:rPr>
              <a:t> </a:t>
            </a:r>
            <a:r>
              <a:rPr sz="1800" spc="-95" dirty="0">
                <a:solidFill>
                  <a:srgbClr val="404041"/>
                </a:solidFill>
                <a:latin typeface="Arial"/>
                <a:cs typeface="Arial"/>
              </a:rPr>
              <a:t>be</a:t>
            </a:r>
            <a:r>
              <a:rPr sz="1800" spc="-75" dirty="0">
                <a:solidFill>
                  <a:srgbClr val="404041"/>
                </a:solidFill>
                <a:latin typeface="Arial"/>
                <a:cs typeface="Arial"/>
              </a:rPr>
              <a:t> </a:t>
            </a:r>
            <a:r>
              <a:rPr sz="1800" spc="-10" dirty="0">
                <a:solidFill>
                  <a:srgbClr val="404041"/>
                </a:solidFill>
                <a:latin typeface="Arial"/>
                <a:cs typeface="Arial"/>
              </a:rPr>
              <a:t>included</a:t>
            </a:r>
            <a:endParaRPr sz="1800">
              <a:latin typeface="Arial"/>
              <a:cs typeface="Arial"/>
            </a:endParaRPr>
          </a:p>
        </p:txBody>
      </p:sp>
      <p:sp>
        <p:nvSpPr>
          <p:cNvPr id="4" name="object 4"/>
          <p:cNvSpPr txBox="1"/>
          <p:nvPr/>
        </p:nvSpPr>
        <p:spPr>
          <a:xfrm>
            <a:off x="597564" y="3822777"/>
            <a:ext cx="2694305" cy="848360"/>
          </a:xfrm>
          <a:prstGeom prst="rect">
            <a:avLst/>
          </a:prstGeom>
        </p:spPr>
        <p:txBody>
          <a:bodyPr vert="horz" wrap="square" lIns="0" tIns="12700" rIns="0" bIns="0" rtlCol="0">
            <a:spAutoFit/>
          </a:bodyPr>
          <a:lstStyle/>
          <a:p>
            <a:pPr marL="355600" marR="5080" indent="-342900">
              <a:lnSpc>
                <a:spcPct val="100000"/>
              </a:lnSpc>
              <a:spcBef>
                <a:spcPts val="100"/>
              </a:spcBef>
              <a:buClr>
                <a:srgbClr val="7E7E7E"/>
              </a:buClr>
              <a:buChar char="•"/>
              <a:tabLst>
                <a:tab pos="354965" algn="l"/>
                <a:tab pos="355600" algn="l"/>
              </a:tabLst>
            </a:pPr>
            <a:r>
              <a:rPr sz="1800" spc="-85" dirty="0">
                <a:solidFill>
                  <a:srgbClr val="404041"/>
                </a:solidFill>
                <a:latin typeface="Arial"/>
                <a:cs typeface="Arial"/>
              </a:rPr>
              <a:t>Edit</a:t>
            </a:r>
            <a:r>
              <a:rPr sz="1800" spc="-45" dirty="0">
                <a:solidFill>
                  <a:srgbClr val="404041"/>
                </a:solidFill>
                <a:latin typeface="Arial"/>
                <a:cs typeface="Arial"/>
              </a:rPr>
              <a:t> </a:t>
            </a:r>
            <a:r>
              <a:rPr sz="1800" spc="-30" dirty="0">
                <a:solidFill>
                  <a:srgbClr val="404041"/>
                </a:solidFill>
                <a:latin typeface="Arial"/>
                <a:cs typeface="Arial"/>
              </a:rPr>
              <a:t>the</a:t>
            </a:r>
            <a:r>
              <a:rPr sz="1800" spc="-45" dirty="0">
                <a:solidFill>
                  <a:srgbClr val="404041"/>
                </a:solidFill>
                <a:latin typeface="Arial"/>
                <a:cs typeface="Arial"/>
              </a:rPr>
              <a:t> </a:t>
            </a:r>
            <a:r>
              <a:rPr sz="1800" spc="-110" dirty="0">
                <a:solidFill>
                  <a:srgbClr val="404041"/>
                </a:solidFill>
                <a:latin typeface="Arial"/>
                <a:cs typeface="Arial"/>
              </a:rPr>
              <a:t>course</a:t>
            </a:r>
            <a:r>
              <a:rPr sz="1800" spc="-35" dirty="0">
                <a:solidFill>
                  <a:srgbClr val="404041"/>
                </a:solidFill>
                <a:latin typeface="Arial"/>
                <a:cs typeface="Arial"/>
              </a:rPr>
              <a:t> </a:t>
            </a:r>
            <a:r>
              <a:rPr sz="1800" spc="-75" dirty="0">
                <a:solidFill>
                  <a:srgbClr val="404041"/>
                </a:solidFill>
                <a:latin typeface="Arial"/>
                <a:cs typeface="Arial"/>
              </a:rPr>
              <a:t>listings</a:t>
            </a:r>
            <a:r>
              <a:rPr sz="1800" spc="-40" dirty="0">
                <a:solidFill>
                  <a:srgbClr val="404041"/>
                </a:solidFill>
                <a:latin typeface="Arial"/>
                <a:cs typeface="Arial"/>
              </a:rPr>
              <a:t> </a:t>
            </a:r>
            <a:r>
              <a:rPr sz="1800" spc="-25" dirty="0">
                <a:solidFill>
                  <a:srgbClr val="404041"/>
                </a:solidFill>
                <a:latin typeface="Arial"/>
                <a:cs typeface="Arial"/>
              </a:rPr>
              <a:t>to </a:t>
            </a:r>
            <a:r>
              <a:rPr sz="1800" dirty="0">
                <a:solidFill>
                  <a:srgbClr val="404041"/>
                </a:solidFill>
                <a:latin typeface="Arial"/>
                <a:cs typeface="Arial"/>
              </a:rPr>
              <a:t>omit</a:t>
            </a:r>
            <a:r>
              <a:rPr sz="1800" spc="-90" dirty="0">
                <a:solidFill>
                  <a:srgbClr val="404041"/>
                </a:solidFill>
                <a:latin typeface="Arial"/>
                <a:cs typeface="Arial"/>
              </a:rPr>
              <a:t> </a:t>
            </a:r>
            <a:r>
              <a:rPr sz="1800" spc="-100" dirty="0">
                <a:solidFill>
                  <a:srgbClr val="404041"/>
                </a:solidFill>
                <a:latin typeface="Arial"/>
                <a:cs typeface="Arial"/>
              </a:rPr>
              <a:t>zero-</a:t>
            </a:r>
            <a:r>
              <a:rPr sz="1800" spc="-10" dirty="0">
                <a:solidFill>
                  <a:srgbClr val="404041"/>
                </a:solidFill>
                <a:latin typeface="Arial"/>
                <a:cs typeface="Arial"/>
              </a:rPr>
              <a:t>enrollment sections</a:t>
            </a:r>
            <a:endParaRPr sz="1800">
              <a:latin typeface="Arial"/>
              <a:cs typeface="Arial"/>
            </a:endParaRPr>
          </a:p>
        </p:txBody>
      </p:sp>
      <p:grpSp>
        <p:nvGrpSpPr>
          <p:cNvPr id="5" name="object 5"/>
          <p:cNvGrpSpPr/>
          <p:nvPr/>
        </p:nvGrpSpPr>
        <p:grpSpPr>
          <a:xfrm>
            <a:off x="3788664" y="1976627"/>
            <a:ext cx="5102860" cy="3354704"/>
            <a:chOff x="3788664" y="1976627"/>
            <a:chExt cx="5102860" cy="3354704"/>
          </a:xfrm>
        </p:grpSpPr>
        <p:pic>
          <p:nvPicPr>
            <p:cNvPr id="6" name="object 6"/>
            <p:cNvPicPr/>
            <p:nvPr/>
          </p:nvPicPr>
          <p:blipFill>
            <a:blip r:embed="rId2" cstate="print"/>
            <a:stretch>
              <a:fillRect/>
            </a:stretch>
          </p:blipFill>
          <p:spPr>
            <a:xfrm>
              <a:off x="3788664" y="1976627"/>
              <a:ext cx="5102351" cy="3354323"/>
            </a:xfrm>
            <a:prstGeom prst="rect">
              <a:avLst/>
            </a:prstGeom>
          </p:spPr>
        </p:pic>
        <p:sp>
          <p:nvSpPr>
            <p:cNvPr id="7" name="object 7"/>
            <p:cNvSpPr/>
            <p:nvPr/>
          </p:nvSpPr>
          <p:spPr>
            <a:xfrm>
              <a:off x="6320383" y="3669029"/>
              <a:ext cx="2077720" cy="692150"/>
            </a:xfrm>
            <a:custGeom>
              <a:avLst/>
              <a:gdLst/>
              <a:ahLst/>
              <a:cxnLst/>
              <a:rect l="l" t="t" r="r" b="b"/>
              <a:pathLst>
                <a:path w="2077720" h="692150">
                  <a:moveTo>
                    <a:pt x="279158" y="102870"/>
                  </a:moveTo>
                  <a:lnTo>
                    <a:pt x="0" y="102870"/>
                  </a:lnTo>
                  <a:lnTo>
                    <a:pt x="0" y="115570"/>
                  </a:lnTo>
                  <a:lnTo>
                    <a:pt x="279158" y="115570"/>
                  </a:lnTo>
                  <a:lnTo>
                    <a:pt x="279158" y="102870"/>
                  </a:lnTo>
                  <a:close/>
                </a:path>
                <a:path w="2077720" h="692150">
                  <a:moveTo>
                    <a:pt x="2077618" y="0"/>
                  </a:moveTo>
                  <a:lnTo>
                    <a:pt x="570382" y="0"/>
                  </a:lnTo>
                  <a:lnTo>
                    <a:pt x="570382" y="102870"/>
                  </a:lnTo>
                  <a:lnTo>
                    <a:pt x="570382" y="115570"/>
                  </a:lnTo>
                  <a:lnTo>
                    <a:pt x="295300" y="115570"/>
                  </a:lnTo>
                  <a:lnTo>
                    <a:pt x="295300" y="288290"/>
                  </a:lnTo>
                  <a:lnTo>
                    <a:pt x="570382" y="288290"/>
                  </a:lnTo>
                  <a:lnTo>
                    <a:pt x="570382" y="692150"/>
                  </a:lnTo>
                  <a:lnTo>
                    <a:pt x="2077618" y="692150"/>
                  </a:lnTo>
                  <a:lnTo>
                    <a:pt x="2077618" y="288290"/>
                  </a:lnTo>
                  <a:lnTo>
                    <a:pt x="2077618" y="115570"/>
                  </a:lnTo>
                  <a:lnTo>
                    <a:pt x="2077618" y="102870"/>
                  </a:lnTo>
                  <a:lnTo>
                    <a:pt x="2077618" y="0"/>
                  </a:lnTo>
                  <a:close/>
                </a:path>
              </a:pathLst>
            </a:custGeom>
            <a:solidFill>
              <a:srgbClr val="C0504D"/>
            </a:solidFill>
          </p:spPr>
          <p:txBody>
            <a:bodyPr wrap="square" lIns="0" tIns="0" rIns="0" bIns="0" rtlCol="0"/>
            <a:lstStyle/>
            <a:p>
              <a:endParaRPr/>
            </a:p>
          </p:txBody>
        </p:sp>
        <p:sp>
          <p:nvSpPr>
            <p:cNvPr id="8" name="object 8"/>
            <p:cNvSpPr/>
            <p:nvPr/>
          </p:nvSpPr>
          <p:spPr>
            <a:xfrm>
              <a:off x="6300444" y="3669029"/>
              <a:ext cx="2098040" cy="692150"/>
            </a:xfrm>
            <a:custGeom>
              <a:avLst/>
              <a:gdLst/>
              <a:ahLst/>
              <a:cxnLst/>
              <a:rect l="l" t="t" r="r" b="b"/>
              <a:pathLst>
                <a:path w="2098040" h="692150">
                  <a:moveTo>
                    <a:pt x="590321" y="0"/>
                  </a:moveTo>
                  <a:lnTo>
                    <a:pt x="841527" y="0"/>
                  </a:lnTo>
                  <a:lnTo>
                    <a:pt x="1218336" y="0"/>
                  </a:lnTo>
                  <a:lnTo>
                    <a:pt x="2097557" y="0"/>
                  </a:lnTo>
                  <a:lnTo>
                    <a:pt x="2097557" y="115316"/>
                  </a:lnTo>
                  <a:lnTo>
                    <a:pt x="2097557" y="288290"/>
                  </a:lnTo>
                  <a:lnTo>
                    <a:pt x="2097557" y="691896"/>
                  </a:lnTo>
                  <a:lnTo>
                    <a:pt x="1218336" y="691896"/>
                  </a:lnTo>
                  <a:lnTo>
                    <a:pt x="841527" y="691896"/>
                  </a:lnTo>
                  <a:lnTo>
                    <a:pt x="590321" y="691896"/>
                  </a:lnTo>
                  <a:lnTo>
                    <a:pt x="590321" y="288290"/>
                  </a:lnTo>
                  <a:lnTo>
                    <a:pt x="0" y="102958"/>
                  </a:lnTo>
                  <a:lnTo>
                    <a:pt x="590321" y="115316"/>
                  </a:lnTo>
                  <a:lnTo>
                    <a:pt x="590321" y="0"/>
                  </a:lnTo>
                  <a:close/>
                </a:path>
              </a:pathLst>
            </a:custGeom>
            <a:ln w="25399">
              <a:solidFill>
                <a:srgbClr val="8B3836"/>
              </a:solidFill>
            </a:ln>
          </p:spPr>
          <p:txBody>
            <a:bodyPr wrap="square" lIns="0" tIns="0" rIns="0" bIns="0" rtlCol="0"/>
            <a:lstStyle/>
            <a:p>
              <a:endParaRPr/>
            </a:p>
          </p:txBody>
        </p:sp>
      </p:grpSp>
      <p:sp>
        <p:nvSpPr>
          <p:cNvPr id="9" name="object 9"/>
          <p:cNvSpPr txBox="1"/>
          <p:nvPr/>
        </p:nvSpPr>
        <p:spPr>
          <a:xfrm>
            <a:off x="7096359" y="3776054"/>
            <a:ext cx="1093470" cy="239395"/>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FFFFFF"/>
                </a:solidFill>
                <a:latin typeface="Arial"/>
                <a:cs typeface="Arial"/>
              </a:rPr>
              <a:t>Don’t</a:t>
            </a:r>
            <a:r>
              <a:rPr sz="1400" spc="-55" dirty="0">
                <a:solidFill>
                  <a:srgbClr val="FFFFFF"/>
                </a:solidFill>
                <a:latin typeface="Arial"/>
                <a:cs typeface="Arial"/>
              </a:rPr>
              <a:t> </a:t>
            </a:r>
            <a:r>
              <a:rPr sz="1400" spc="-35" dirty="0">
                <a:solidFill>
                  <a:srgbClr val="FFFFFF"/>
                </a:solidFill>
                <a:latin typeface="Arial"/>
                <a:cs typeface="Arial"/>
              </a:rPr>
              <a:t>forget</a:t>
            </a:r>
            <a:r>
              <a:rPr sz="1400" spc="-65" dirty="0">
                <a:solidFill>
                  <a:srgbClr val="FFFFFF"/>
                </a:solidFill>
                <a:latin typeface="Arial"/>
                <a:cs typeface="Arial"/>
              </a:rPr>
              <a:t> </a:t>
            </a:r>
            <a:r>
              <a:rPr sz="1400" spc="-25" dirty="0">
                <a:solidFill>
                  <a:srgbClr val="FFFFFF"/>
                </a:solidFill>
                <a:latin typeface="Arial"/>
                <a:cs typeface="Arial"/>
              </a:rPr>
              <a:t>to</a:t>
            </a:r>
            <a:endParaRPr sz="1400">
              <a:latin typeface="Arial"/>
              <a:cs typeface="Aria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sp>
        <p:nvSpPr>
          <p:cNvPr id="10" name="object 10"/>
          <p:cNvSpPr txBox="1"/>
          <p:nvPr/>
        </p:nvSpPr>
        <p:spPr>
          <a:xfrm>
            <a:off x="7020222" y="3989488"/>
            <a:ext cx="1247775" cy="239395"/>
          </a:xfrm>
          <a:prstGeom prst="rect">
            <a:avLst/>
          </a:prstGeom>
        </p:spPr>
        <p:txBody>
          <a:bodyPr vert="horz" wrap="square" lIns="0" tIns="12700" rIns="0" bIns="0" rtlCol="0">
            <a:spAutoFit/>
          </a:bodyPr>
          <a:lstStyle/>
          <a:p>
            <a:pPr marL="12700">
              <a:lnSpc>
                <a:spcPct val="100000"/>
              </a:lnSpc>
              <a:spcBef>
                <a:spcPts val="100"/>
              </a:spcBef>
            </a:pPr>
            <a:r>
              <a:rPr sz="1400" spc="-100" dirty="0">
                <a:solidFill>
                  <a:srgbClr val="FFFFFF"/>
                </a:solidFill>
                <a:latin typeface="Arial"/>
                <a:cs typeface="Arial"/>
              </a:rPr>
              <a:t>change</a:t>
            </a:r>
            <a:r>
              <a:rPr sz="1400" spc="-50" dirty="0">
                <a:solidFill>
                  <a:srgbClr val="FFFFFF"/>
                </a:solidFill>
                <a:latin typeface="Arial"/>
                <a:cs typeface="Arial"/>
              </a:rPr>
              <a:t> </a:t>
            </a:r>
            <a:r>
              <a:rPr sz="1400" spc="-20" dirty="0">
                <a:solidFill>
                  <a:srgbClr val="FFFFFF"/>
                </a:solidFill>
                <a:latin typeface="Arial"/>
                <a:cs typeface="Arial"/>
              </a:rPr>
              <a:t>the</a:t>
            </a:r>
            <a:r>
              <a:rPr sz="1400" spc="-60" dirty="0">
                <a:solidFill>
                  <a:srgbClr val="FFFFFF"/>
                </a:solidFill>
                <a:latin typeface="Arial"/>
                <a:cs typeface="Arial"/>
              </a:rPr>
              <a:t> </a:t>
            </a:r>
            <a:r>
              <a:rPr sz="1400" spc="-20" dirty="0">
                <a:solidFill>
                  <a:srgbClr val="FFFFFF"/>
                </a:solidFill>
                <a:latin typeface="Arial"/>
                <a:cs typeface="Arial"/>
              </a:rPr>
              <a:t>date!</a:t>
            </a:r>
            <a:endParaRPr sz="1400">
              <a:latin typeface="Arial"/>
              <a:cs typeface="Arial"/>
            </a:endParaRPr>
          </a:p>
        </p:txBody>
      </p:sp>
      <p:sp>
        <p:nvSpPr>
          <p:cNvPr id="11" name="object 11"/>
          <p:cNvSpPr txBox="1"/>
          <p:nvPr/>
        </p:nvSpPr>
        <p:spPr>
          <a:xfrm>
            <a:off x="798576" y="5024628"/>
            <a:ext cx="2459990" cy="922019"/>
          </a:xfrm>
          <a:prstGeom prst="rect">
            <a:avLst/>
          </a:prstGeom>
          <a:ln w="9525">
            <a:solidFill>
              <a:srgbClr val="C00000"/>
            </a:solidFill>
          </a:ln>
        </p:spPr>
        <p:txBody>
          <a:bodyPr vert="horz" wrap="square" lIns="0" tIns="29844" rIns="0" bIns="0" rtlCol="0">
            <a:spAutoFit/>
          </a:bodyPr>
          <a:lstStyle/>
          <a:p>
            <a:pPr marL="91440">
              <a:lnSpc>
                <a:spcPct val="100000"/>
              </a:lnSpc>
              <a:spcBef>
                <a:spcPts val="234"/>
              </a:spcBef>
            </a:pPr>
            <a:r>
              <a:rPr sz="1800" spc="-10" dirty="0">
                <a:latin typeface="Arial"/>
                <a:cs typeface="Arial"/>
              </a:rPr>
              <a:t>Courses:</a:t>
            </a:r>
            <a:endParaRPr sz="1800">
              <a:latin typeface="Arial"/>
              <a:cs typeface="Arial"/>
            </a:endParaRPr>
          </a:p>
          <a:p>
            <a:pPr marL="91440" marR="606425">
              <a:lnSpc>
                <a:spcPct val="100000"/>
              </a:lnSpc>
            </a:pPr>
            <a:r>
              <a:rPr sz="1800" i="1" spc="-90" dirty="0">
                <a:latin typeface="Arial"/>
                <a:cs typeface="Arial"/>
              </a:rPr>
              <a:t>do</a:t>
            </a:r>
            <a:r>
              <a:rPr sz="1800" i="1" spc="-80" dirty="0">
                <a:latin typeface="Arial"/>
                <a:cs typeface="Arial"/>
              </a:rPr>
              <a:t> </a:t>
            </a:r>
            <a:r>
              <a:rPr sz="1800" i="1" spc="-20" dirty="0">
                <a:latin typeface="Arial"/>
                <a:cs typeface="Arial"/>
              </a:rPr>
              <a:t>not</a:t>
            </a:r>
            <a:r>
              <a:rPr sz="1800" i="1" spc="-85" dirty="0">
                <a:latin typeface="Arial"/>
                <a:cs typeface="Arial"/>
              </a:rPr>
              <a:t> </a:t>
            </a:r>
            <a:r>
              <a:rPr sz="1800" i="1" spc="-90" dirty="0">
                <a:latin typeface="Arial"/>
                <a:cs typeface="Arial"/>
              </a:rPr>
              <a:t>add</a:t>
            </a:r>
            <a:r>
              <a:rPr sz="1800" i="1" spc="-75" dirty="0">
                <a:latin typeface="Arial"/>
                <a:cs typeface="Arial"/>
              </a:rPr>
              <a:t> </a:t>
            </a:r>
            <a:r>
              <a:rPr sz="1800" i="1" spc="-65" dirty="0">
                <a:latin typeface="Arial"/>
                <a:cs typeface="Arial"/>
              </a:rPr>
              <a:t>student </a:t>
            </a:r>
            <a:r>
              <a:rPr sz="1800" i="1" spc="-60" dirty="0">
                <a:latin typeface="Arial"/>
                <a:cs typeface="Arial"/>
              </a:rPr>
              <a:t>evaluation</a:t>
            </a:r>
            <a:r>
              <a:rPr sz="1800" i="1" spc="-50" dirty="0">
                <a:latin typeface="Arial"/>
                <a:cs typeface="Arial"/>
              </a:rPr>
              <a:t> </a:t>
            </a:r>
            <a:r>
              <a:rPr sz="1800" i="1" spc="-10" dirty="0">
                <a:latin typeface="Arial"/>
                <a:cs typeface="Arial"/>
              </a:rPr>
              <a:t>scores</a:t>
            </a:r>
            <a:endParaRPr sz="1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3" name="object 3"/>
          <p:cNvGrpSpPr/>
          <p:nvPr/>
        </p:nvGrpSpPr>
        <p:grpSpPr>
          <a:xfrm>
            <a:off x="635508" y="6336791"/>
            <a:ext cx="8509000" cy="521334"/>
            <a:chOff x="635508" y="6336791"/>
            <a:chExt cx="8509000" cy="521334"/>
          </a:xfrm>
        </p:grpSpPr>
        <p:sp>
          <p:nvSpPr>
            <p:cNvPr id="4" name="object 4"/>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5" name="object 5"/>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6" name="object 6"/>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7" name="object 7"/>
          <p:cNvSpPr txBox="1">
            <a:spLocks noGrp="1"/>
          </p:cNvSpPr>
          <p:nvPr>
            <p:ph type="title"/>
          </p:nvPr>
        </p:nvSpPr>
        <p:spPr>
          <a:xfrm>
            <a:off x="178752" y="123075"/>
            <a:ext cx="4815840" cy="513715"/>
          </a:xfrm>
          <a:prstGeom prst="rect">
            <a:avLst/>
          </a:prstGeom>
        </p:spPr>
        <p:txBody>
          <a:bodyPr vert="horz" wrap="square" lIns="0" tIns="12700" rIns="0" bIns="0" rtlCol="0">
            <a:spAutoFit/>
          </a:bodyPr>
          <a:lstStyle/>
          <a:p>
            <a:pPr marL="12700">
              <a:lnSpc>
                <a:spcPct val="100000"/>
              </a:lnSpc>
              <a:spcBef>
                <a:spcPts val="100"/>
              </a:spcBef>
            </a:pPr>
            <a:r>
              <a:rPr spc="-204" dirty="0">
                <a:solidFill>
                  <a:srgbClr val="C00000"/>
                </a:solidFill>
              </a:rPr>
              <a:t>Autopopulated</a:t>
            </a:r>
            <a:r>
              <a:rPr spc="-170" dirty="0">
                <a:solidFill>
                  <a:srgbClr val="C00000"/>
                </a:solidFill>
              </a:rPr>
              <a:t> </a:t>
            </a:r>
            <a:r>
              <a:rPr spc="-215" dirty="0"/>
              <a:t>items</a:t>
            </a:r>
            <a:r>
              <a:rPr spc="-125" dirty="0"/>
              <a:t> </a:t>
            </a:r>
            <a:r>
              <a:rPr spc="-215" dirty="0"/>
              <a:t>(by</a:t>
            </a:r>
            <a:r>
              <a:rPr spc="-125" dirty="0"/>
              <a:t> </a:t>
            </a:r>
            <a:r>
              <a:rPr spc="-40" dirty="0"/>
              <a:t>IU)</a:t>
            </a:r>
          </a:p>
        </p:txBody>
      </p:sp>
      <p:sp>
        <p:nvSpPr>
          <p:cNvPr id="8" name="object 8"/>
          <p:cNvSpPr/>
          <p:nvPr/>
        </p:nvSpPr>
        <p:spPr>
          <a:xfrm>
            <a:off x="761" y="944117"/>
            <a:ext cx="8429625" cy="5153025"/>
          </a:xfrm>
          <a:custGeom>
            <a:avLst/>
            <a:gdLst/>
            <a:ahLst/>
            <a:cxnLst/>
            <a:rect l="l" t="t" r="r" b="b"/>
            <a:pathLst>
              <a:path w="8429625" h="5153025">
                <a:moveTo>
                  <a:pt x="0" y="0"/>
                </a:moveTo>
                <a:lnTo>
                  <a:pt x="8429244" y="0"/>
                </a:lnTo>
                <a:lnTo>
                  <a:pt x="8429244" y="5152644"/>
                </a:lnTo>
                <a:lnTo>
                  <a:pt x="0" y="5152644"/>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78739" y="928751"/>
            <a:ext cx="467359" cy="330835"/>
          </a:xfrm>
          <a:prstGeom prst="rect">
            <a:avLst/>
          </a:prstGeom>
        </p:spPr>
        <p:txBody>
          <a:bodyPr vert="horz" wrap="square" lIns="0" tIns="13335" rIns="0" bIns="0" rtlCol="0">
            <a:spAutoFit/>
          </a:bodyPr>
          <a:lstStyle/>
          <a:p>
            <a:pPr marL="12700">
              <a:lnSpc>
                <a:spcPct val="100000"/>
              </a:lnSpc>
              <a:spcBef>
                <a:spcPts val="105"/>
              </a:spcBef>
            </a:pPr>
            <a:r>
              <a:rPr sz="2000" spc="-155" dirty="0">
                <a:solidFill>
                  <a:srgbClr val="404041"/>
                </a:solidFill>
                <a:latin typeface="Arial"/>
                <a:cs typeface="Arial"/>
              </a:rPr>
              <a:t>You:</a:t>
            </a:r>
            <a:endParaRPr sz="200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sp>
        <p:nvSpPr>
          <p:cNvPr id="10" name="object 10"/>
          <p:cNvSpPr txBox="1"/>
          <p:nvPr/>
        </p:nvSpPr>
        <p:spPr>
          <a:xfrm>
            <a:off x="535836" y="1203110"/>
            <a:ext cx="2705735" cy="1703070"/>
          </a:xfrm>
          <a:prstGeom prst="rect">
            <a:avLst/>
          </a:prstGeom>
        </p:spPr>
        <p:txBody>
          <a:bodyPr vert="horz" wrap="square" lIns="0" tIns="47625" rIns="0" bIns="0" rtlCol="0">
            <a:spAutoFit/>
          </a:bodyPr>
          <a:lstStyle/>
          <a:p>
            <a:pPr marL="12700" marR="568960">
              <a:lnSpc>
                <a:spcPts val="2160"/>
              </a:lnSpc>
              <a:spcBef>
                <a:spcPts val="375"/>
              </a:spcBef>
            </a:pPr>
            <a:r>
              <a:rPr sz="2000" spc="-10" dirty="0">
                <a:solidFill>
                  <a:srgbClr val="404041"/>
                </a:solidFill>
                <a:latin typeface="Arial"/>
                <a:cs typeface="Arial"/>
              </a:rPr>
              <a:t>Education </a:t>
            </a:r>
            <a:r>
              <a:rPr sz="2000" spc="-70" dirty="0">
                <a:solidFill>
                  <a:srgbClr val="C00000"/>
                </a:solidFill>
                <a:latin typeface="Arial"/>
                <a:cs typeface="Arial"/>
              </a:rPr>
              <a:t>Appointments</a:t>
            </a:r>
            <a:r>
              <a:rPr sz="2000" spc="-30" dirty="0">
                <a:solidFill>
                  <a:srgbClr val="C00000"/>
                </a:solidFill>
                <a:latin typeface="Arial"/>
                <a:cs typeface="Arial"/>
              </a:rPr>
              <a:t> </a:t>
            </a:r>
            <a:r>
              <a:rPr sz="2000" spc="-55" dirty="0">
                <a:solidFill>
                  <a:srgbClr val="404041"/>
                </a:solidFill>
                <a:latin typeface="Arial"/>
                <a:cs typeface="Arial"/>
              </a:rPr>
              <a:t>(jobs) </a:t>
            </a:r>
            <a:r>
              <a:rPr sz="2000" spc="-35" dirty="0">
                <a:solidFill>
                  <a:srgbClr val="404041"/>
                </a:solidFill>
                <a:latin typeface="Arial"/>
                <a:cs typeface="Arial"/>
              </a:rPr>
              <a:t>Licensures </a:t>
            </a:r>
            <a:r>
              <a:rPr sz="2000" spc="-10" dirty="0">
                <a:solidFill>
                  <a:srgbClr val="404041"/>
                </a:solidFill>
                <a:latin typeface="Arial"/>
                <a:cs typeface="Arial"/>
              </a:rPr>
              <a:t>Memberships Honors/awards</a:t>
            </a:r>
            <a:endParaRPr sz="2000">
              <a:latin typeface="Arial"/>
              <a:cs typeface="Arial"/>
            </a:endParaRPr>
          </a:p>
          <a:p>
            <a:pPr marL="12700">
              <a:lnSpc>
                <a:spcPts val="2130"/>
              </a:lnSpc>
            </a:pPr>
            <a:r>
              <a:rPr sz="2000" spc="-105" dirty="0">
                <a:solidFill>
                  <a:srgbClr val="404041"/>
                </a:solidFill>
                <a:latin typeface="Arial"/>
                <a:cs typeface="Arial"/>
              </a:rPr>
              <a:t>Professional</a:t>
            </a:r>
            <a:r>
              <a:rPr sz="2000" spc="-60" dirty="0">
                <a:solidFill>
                  <a:srgbClr val="404041"/>
                </a:solidFill>
                <a:latin typeface="Arial"/>
                <a:cs typeface="Arial"/>
              </a:rPr>
              <a:t> </a:t>
            </a:r>
            <a:r>
              <a:rPr sz="2000" spc="-55" dirty="0">
                <a:solidFill>
                  <a:srgbClr val="404041"/>
                </a:solidFill>
                <a:latin typeface="Arial"/>
                <a:cs typeface="Arial"/>
              </a:rPr>
              <a:t>development</a:t>
            </a:r>
            <a:endParaRPr sz="2000">
              <a:latin typeface="Arial"/>
              <a:cs typeface="Arial"/>
            </a:endParaRPr>
          </a:p>
        </p:txBody>
      </p:sp>
      <p:sp>
        <p:nvSpPr>
          <p:cNvPr id="11" name="object 11"/>
          <p:cNvSpPr txBox="1"/>
          <p:nvPr/>
        </p:nvSpPr>
        <p:spPr>
          <a:xfrm>
            <a:off x="78739" y="3123628"/>
            <a:ext cx="2748915" cy="1977389"/>
          </a:xfrm>
          <a:prstGeom prst="rect">
            <a:avLst/>
          </a:prstGeom>
        </p:spPr>
        <p:txBody>
          <a:bodyPr vert="horz" wrap="square" lIns="0" tIns="13335" rIns="0" bIns="0" rtlCol="0">
            <a:spAutoFit/>
          </a:bodyPr>
          <a:lstStyle/>
          <a:p>
            <a:pPr marL="12700">
              <a:lnSpc>
                <a:spcPts val="2280"/>
              </a:lnSpc>
              <a:spcBef>
                <a:spcPts val="105"/>
              </a:spcBef>
            </a:pPr>
            <a:r>
              <a:rPr sz="2000" spc="-30" dirty="0">
                <a:solidFill>
                  <a:srgbClr val="404041"/>
                </a:solidFill>
                <a:latin typeface="Arial"/>
                <a:cs typeface="Arial"/>
              </a:rPr>
              <a:t>Teaching</a:t>
            </a:r>
            <a:endParaRPr sz="2000">
              <a:latin typeface="Arial"/>
              <a:cs typeface="Arial"/>
            </a:endParaRPr>
          </a:p>
          <a:p>
            <a:pPr marL="469265" marR="5080">
              <a:lnSpc>
                <a:spcPts val="2160"/>
              </a:lnSpc>
              <a:spcBef>
                <a:spcPts val="150"/>
              </a:spcBef>
            </a:pPr>
            <a:r>
              <a:rPr sz="2000" spc="-60" dirty="0">
                <a:solidFill>
                  <a:srgbClr val="C00000"/>
                </a:solidFill>
                <a:latin typeface="Arial"/>
                <a:cs typeface="Arial"/>
              </a:rPr>
              <a:t>All</a:t>
            </a:r>
            <a:r>
              <a:rPr sz="2000" spc="-90" dirty="0">
                <a:solidFill>
                  <a:srgbClr val="C00000"/>
                </a:solidFill>
                <a:latin typeface="Arial"/>
                <a:cs typeface="Arial"/>
              </a:rPr>
              <a:t> </a:t>
            </a:r>
            <a:r>
              <a:rPr sz="2000" spc="-130" dirty="0">
                <a:solidFill>
                  <a:srgbClr val="C00000"/>
                </a:solidFill>
                <a:latin typeface="Arial"/>
                <a:cs typeface="Arial"/>
              </a:rPr>
              <a:t>courses</a:t>
            </a:r>
            <a:r>
              <a:rPr sz="2000" spc="-85" dirty="0">
                <a:solidFill>
                  <a:srgbClr val="C00000"/>
                </a:solidFill>
                <a:latin typeface="Arial"/>
                <a:cs typeface="Arial"/>
              </a:rPr>
              <a:t> </a:t>
            </a:r>
            <a:r>
              <a:rPr sz="2000" spc="-114" dirty="0">
                <a:solidFill>
                  <a:srgbClr val="C00000"/>
                </a:solidFill>
                <a:latin typeface="Arial"/>
                <a:cs typeface="Arial"/>
              </a:rPr>
              <a:t>since</a:t>
            </a:r>
            <a:r>
              <a:rPr sz="2000" spc="-75" dirty="0">
                <a:solidFill>
                  <a:srgbClr val="C00000"/>
                </a:solidFill>
                <a:latin typeface="Arial"/>
                <a:cs typeface="Arial"/>
              </a:rPr>
              <a:t> </a:t>
            </a:r>
            <a:r>
              <a:rPr sz="2000" spc="-80" dirty="0">
                <a:solidFill>
                  <a:srgbClr val="C00000"/>
                </a:solidFill>
                <a:latin typeface="Arial"/>
                <a:cs typeface="Arial"/>
              </a:rPr>
              <a:t>2012 </a:t>
            </a:r>
            <a:r>
              <a:rPr sz="2000" spc="-10" dirty="0">
                <a:solidFill>
                  <a:srgbClr val="404041"/>
                </a:solidFill>
                <a:latin typeface="Arial"/>
                <a:cs typeface="Arial"/>
              </a:rPr>
              <a:t>Administration </a:t>
            </a:r>
            <a:r>
              <a:rPr sz="2000" spc="-10" dirty="0">
                <a:solidFill>
                  <a:srgbClr val="C00000"/>
                </a:solidFill>
                <a:latin typeface="Arial"/>
                <a:cs typeface="Arial"/>
              </a:rPr>
              <a:t>Grants</a:t>
            </a:r>
            <a:endParaRPr sz="2000">
              <a:latin typeface="Arial"/>
              <a:cs typeface="Arial"/>
            </a:endParaRPr>
          </a:p>
          <a:p>
            <a:pPr marL="411480" marR="859155" indent="57785">
              <a:lnSpc>
                <a:spcPts val="2160"/>
              </a:lnSpc>
            </a:pPr>
            <a:r>
              <a:rPr sz="2000" spc="-95" dirty="0">
                <a:solidFill>
                  <a:srgbClr val="404041"/>
                </a:solidFill>
                <a:latin typeface="Arial"/>
                <a:cs typeface="Arial"/>
              </a:rPr>
              <a:t>Presentations </a:t>
            </a:r>
            <a:r>
              <a:rPr sz="2000" spc="-10" dirty="0">
                <a:solidFill>
                  <a:srgbClr val="404041"/>
                </a:solidFill>
                <a:latin typeface="Arial"/>
                <a:cs typeface="Arial"/>
              </a:rPr>
              <a:t>Mentoring Service</a:t>
            </a:r>
            <a:endParaRPr sz="2000">
              <a:latin typeface="Arial"/>
              <a:cs typeface="Arial"/>
            </a:endParaRPr>
          </a:p>
        </p:txBody>
      </p:sp>
      <p:sp>
        <p:nvSpPr>
          <p:cNvPr id="12" name="object 12"/>
          <p:cNvSpPr txBox="1"/>
          <p:nvPr/>
        </p:nvSpPr>
        <p:spPr>
          <a:xfrm>
            <a:off x="4202533" y="929260"/>
            <a:ext cx="1894205" cy="1428750"/>
          </a:xfrm>
          <a:prstGeom prst="rect">
            <a:avLst/>
          </a:prstGeom>
        </p:spPr>
        <p:txBody>
          <a:bodyPr vert="horz" wrap="square" lIns="0" tIns="13335" rIns="0" bIns="0" rtlCol="0">
            <a:spAutoFit/>
          </a:bodyPr>
          <a:lstStyle/>
          <a:p>
            <a:pPr marL="12700">
              <a:lnSpc>
                <a:spcPts val="2280"/>
              </a:lnSpc>
              <a:spcBef>
                <a:spcPts val="105"/>
              </a:spcBef>
            </a:pPr>
            <a:r>
              <a:rPr sz="2000" spc="-40" dirty="0">
                <a:solidFill>
                  <a:srgbClr val="404041"/>
                </a:solidFill>
                <a:latin typeface="Arial"/>
                <a:cs typeface="Arial"/>
              </a:rPr>
              <a:t>Research:</a:t>
            </a:r>
            <a:endParaRPr sz="2000">
              <a:latin typeface="Arial"/>
              <a:cs typeface="Arial"/>
            </a:endParaRPr>
          </a:p>
          <a:p>
            <a:pPr marL="411480" marR="5080" indent="57785">
              <a:lnSpc>
                <a:spcPts val="2160"/>
              </a:lnSpc>
              <a:spcBef>
                <a:spcPts val="150"/>
              </a:spcBef>
            </a:pPr>
            <a:r>
              <a:rPr sz="2000" spc="-10" dirty="0">
                <a:solidFill>
                  <a:srgbClr val="C00000"/>
                </a:solidFill>
                <a:latin typeface="Arial"/>
                <a:cs typeface="Arial"/>
              </a:rPr>
              <a:t>Grants </a:t>
            </a:r>
            <a:r>
              <a:rPr sz="2000" spc="-60" dirty="0">
                <a:solidFill>
                  <a:srgbClr val="404041"/>
                </a:solidFill>
                <a:latin typeface="Arial"/>
                <a:cs typeface="Arial"/>
              </a:rPr>
              <a:t>Presentations </a:t>
            </a:r>
            <a:r>
              <a:rPr sz="2000" spc="-10" dirty="0">
                <a:solidFill>
                  <a:srgbClr val="404041"/>
                </a:solidFill>
                <a:latin typeface="Arial"/>
                <a:cs typeface="Arial"/>
              </a:rPr>
              <a:t>Mentoring Service</a:t>
            </a:r>
            <a:endParaRPr sz="2000">
              <a:latin typeface="Arial"/>
              <a:cs typeface="Arial"/>
            </a:endParaRPr>
          </a:p>
        </p:txBody>
      </p:sp>
      <p:sp>
        <p:nvSpPr>
          <p:cNvPr id="13" name="object 13"/>
          <p:cNvSpPr txBox="1"/>
          <p:nvPr/>
        </p:nvSpPr>
        <p:spPr>
          <a:xfrm>
            <a:off x="4202278" y="2575417"/>
            <a:ext cx="1894205" cy="1977389"/>
          </a:xfrm>
          <a:prstGeom prst="rect">
            <a:avLst/>
          </a:prstGeom>
        </p:spPr>
        <p:txBody>
          <a:bodyPr vert="horz" wrap="square" lIns="0" tIns="13335" rIns="0" bIns="0" rtlCol="0">
            <a:spAutoFit/>
          </a:bodyPr>
          <a:lstStyle/>
          <a:p>
            <a:pPr marL="12700">
              <a:lnSpc>
                <a:spcPts val="2280"/>
              </a:lnSpc>
              <a:spcBef>
                <a:spcPts val="105"/>
              </a:spcBef>
            </a:pPr>
            <a:r>
              <a:rPr sz="2000" spc="-10" dirty="0">
                <a:solidFill>
                  <a:srgbClr val="404041"/>
                </a:solidFill>
                <a:latin typeface="Arial"/>
                <a:cs typeface="Arial"/>
              </a:rPr>
              <a:t>Service</a:t>
            </a:r>
            <a:endParaRPr sz="2000">
              <a:latin typeface="Arial"/>
              <a:cs typeface="Arial"/>
            </a:endParaRPr>
          </a:p>
          <a:p>
            <a:pPr marL="469265" marR="5080">
              <a:lnSpc>
                <a:spcPts val="2160"/>
              </a:lnSpc>
              <a:spcBef>
                <a:spcPts val="150"/>
              </a:spcBef>
            </a:pPr>
            <a:r>
              <a:rPr sz="2000" spc="-10" dirty="0">
                <a:solidFill>
                  <a:srgbClr val="404041"/>
                </a:solidFill>
                <a:latin typeface="Arial"/>
                <a:cs typeface="Arial"/>
              </a:rPr>
              <a:t>University </a:t>
            </a:r>
            <a:r>
              <a:rPr sz="2000" spc="-25" dirty="0">
                <a:solidFill>
                  <a:srgbClr val="404041"/>
                </a:solidFill>
                <a:latin typeface="Arial"/>
                <a:cs typeface="Arial"/>
              </a:rPr>
              <a:t>Professional </a:t>
            </a:r>
            <a:r>
              <a:rPr sz="2000" spc="-10" dirty="0">
                <a:solidFill>
                  <a:srgbClr val="404041"/>
                </a:solidFill>
                <a:latin typeface="Arial"/>
                <a:cs typeface="Arial"/>
              </a:rPr>
              <a:t>Patient </a:t>
            </a:r>
            <a:r>
              <a:rPr sz="2000" spc="-10" dirty="0">
                <a:solidFill>
                  <a:srgbClr val="C00000"/>
                </a:solidFill>
                <a:latin typeface="Arial"/>
                <a:cs typeface="Arial"/>
              </a:rPr>
              <a:t>Grants </a:t>
            </a:r>
            <a:r>
              <a:rPr sz="2000" spc="-95" dirty="0">
                <a:solidFill>
                  <a:srgbClr val="404041"/>
                </a:solidFill>
                <a:latin typeface="Arial"/>
                <a:cs typeface="Arial"/>
              </a:rPr>
              <a:t>Presentations </a:t>
            </a:r>
            <a:r>
              <a:rPr sz="2000" spc="-10" dirty="0">
                <a:solidFill>
                  <a:srgbClr val="404041"/>
                </a:solidFill>
                <a:latin typeface="Arial"/>
                <a:cs typeface="Arial"/>
              </a:rPr>
              <a:t>Mentoring</a:t>
            </a:r>
            <a:endParaRPr sz="2000">
              <a:latin typeface="Arial"/>
              <a:cs typeface="Arial"/>
            </a:endParaRPr>
          </a:p>
        </p:txBody>
      </p:sp>
      <p:sp>
        <p:nvSpPr>
          <p:cNvPr id="14" name="object 14"/>
          <p:cNvSpPr txBox="1"/>
          <p:nvPr/>
        </p:nvSpPr>
        <p:spPr>
          <a:xfrm>
            <a:off x="4202278" y="4770294"/>
            <a:ext cx="1418590" cy="1154430"/>
          </a:xfrm>
          <a:prstGeom prst="rect">
            <a:avLst/>
          </a:prstGeom>
        </p:spPr>
        <p:txBody>
          <a:bodyPr vert="horz" wrap="square" lIns="0" tIns="12700" rIns="0" bIns="0" rtlCol="0">
            <a:spAutoFit/>
          </a:bodyPr>
          <a:lstStyle/>
          <a:p>
            <a:pPr marL="12700">
              <a:lnSpc>
                <a:spcPts val="2280"/>
              </a:lnSpc>
              <a:spcBef>
                <a:spcPts val="100"/>
              </a:spcBef>
            </a:pPr>
            <a:r>
              <a:rPr sz="2000" spc="-30" dirty="0">
                <a:solidFill>
                  <a:srgbClr val="5F497A"/>
                </a:solidFill>
                <a:latin typeface="Arial"/>
                <a:cs typeface="Arial"/>
              </a:rPr>
              <a:t>Publications:</a:t>
            </a:r>
            <a:endParaRPr sz="2000">
              <a:latin typeface="Arial"/>
              <a:cs typeface="Arial"/>
            </a:endParaRPr>
          </a:p>
          <a:p>
            <a:pPr marL="469265" marR="5080" algn="just">
              <a:lnSpc>
                <a:spcPts val="2160"/>
              </a:lnSpc>
              <a:spcBef>
                <a:spcPts val="155"/>
              </a:spcBef>
            </a:pPr>
            <a:r>
              <a:rPr sz="2000" spc="-120" dirty="0">
                <a:solidFill>
                  <a:srgbClr val="5F497A"/>
                </a:solidFill>
                <a:latin typeface="Arial"/>
                <a:cs typeface="Arial"/>
              </a:rPr>
              <a:t>Teaching </a:t>
            </a:r>
            <a:r>
              <a:rPr sz="2000" spc="-160" dirty="0">
                <a:solidFill>
                  <a:srgbClr val="5F497A"/>
                </a:solidFill>
                <a:latin typeface="Arial"/>
                <a:cs typeface="Arial"/>
              </a:rPr>
              <a:t>Research </a:t>
            </a:r>
            <a:r>
              <a:rPr sz="2000" spc="-10" dirty="0">
                <a:solidFill>
                  <a:srgbClr val="5F497A"/>
                </a:solidFill>
                <a:latin typeface="Arial"/>
                <a:cs typeface="Arial"/>
              </a:rPr>
              <a:t>Service</a:t>
            </a:r>
            <a:endParaRPr sz="20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3" name="object 3"/>
          <p:cNvGrpSpPr/>
          <p:nvPr/>
        </p:nvGrpSpPr>
        <p:grpSpPr>
          <a:xfrm>
            <a:off x="635508" y="6336791"/>
            <a:ext cx="8509000" cy="521334"/>
            <a:chOff x="635508" y="6336791"/>
            <a:chExt cx="8509000" cy="521334"/>
          </a:xfrm>
        </p:grpSpPr>
        <p:sp>
          <p:nvSpPr>
            <p:cNvPr id="4" name="object 4"/>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5" name="object 5"/>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6" name="object 6"/>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7" name="object 7"/>
          <p:cNvSpPr txBox="1">
            <a:spLocks noGrp="1"/>
          </p:cNvSpPr>
          <p:nvPr>
            <p:ph type="title"/>
          </p:nvPr>
        </p:nvSpPr>
        <p:spPr>
          <a:xfrm>
            <a:off x="178752" y="123075"/>
            <a:ext cx="6873240" cy="513715"/>
          </a:xfrm>
          <a:prstGeom prst="rect">
            <a:avLst/>
          </a:prstGeom>
        </p:spPr>
        <p:txBody>
          <a:bodyPr vert="horz" wrap="square" lIns="0" tIns="12700" rIns="0" bIns="0" rtlCol="0">
            <a:spAutoFit/>
          </a:bodyPr>
          <a:lstStyle/>
          <a:p>
            <a:pPr marL="12700">
              <a:lnSpc>
                <a:spcPct val="100000"/>
              </a:lnSpc>
              <a:spcBef>
                <a:spcPts val="100"/>
              </a:spcBef>
            </a:pPr>
            <a:r>
              <a:rPr spc="-165" dirty="0">
                <a:solidFill>
                  <a:srgbClr val="77923B"/>
                </a:solidFill>
              </a:rPr>
              <a:t>Importable</a:t>
            </a:r>
            <a:r>
              <a:rPr spc="-175" dirty="0">
                <a:solidFill>
                  <a:srgbClr val="77923B"/>
                </a:solidFill>
              </a:rPr>
              <a:t> </a:t>
            </a:r>
            <a:r>
              <a:rPr spc="-220" dirty="0"/>
              <a:t>items</a:t>
            </a:r>
            <a:r>
              <a:rPr spc="-145" dirty="0"/>
              <a:t> </a:t>
            </a:r>
            <a:r>
              <a:rPr spc="-250" dirty="0"/>
              <a:t>(</a:t>
            </a:r>
            <a:r>
              <a:rPr i="1" spc="-250" dirty="0">
                <a:latin typeface="Arial-BoldItalicMT"/>
                <a:cs typeface="Arial-BoldItalicMT"/>
              </a:rPr>
              <a:t>consult</a:t>
            </a:r>
            <a:r>
              <a:rPr i="1" spc="-160" dirty="0">
                <a:latin typeface="Arial-BoldItalicMT"/>
                <a:cs typeface="Arial-BoldItalicMT"/>
              </a:rPr>
              <a:t> </a:t>
            </a:r>
            <a:r>
              <a:rPr i="1" spc="-120" dirty="0">
                <a:latin typeface="Arial-BoldItalicMT"/>
                <a:cs typeface="Arial-BoldItalicMT"/>
              </a:rPr>
              <a:t>with</a:t>
            </a:r>
            <a:r>
              <a:rPr i="1" spc="-150" dirty="0">
                <a:latin typeface="Arial-BoldItalicMT"/>
                <a:cs typeface="Arial-BoldItalicMT"/>
              </a:rPr>
              <a:t> </a:t>
            </a:r>
            <a:r>
              <a:rPr i="1" spc="-105" dirty="0">
                <a:latin typeface="Arial-BoldItalicMT"/>
                <a:cs typeface="Arial-BoldItalicMT"/>
              </a:rPr>
              <a:t>librarian</a:t>
            </a:r>
            <a:r>
              <a:rPr spc="-105" dirty="0"/>
              <a:t>)</a:t>
            </a:r>
          </a:p>
        </p:txBody>
      </p:sp>
      <p:sp>
        <p:nvSpPr>
          <p:cNvPr id="8" name="object 8"/>
          <p:cNvSpPr/>
          <p:nvPr/>
        </p:nvSpPr>
        <p:spPr>
          <a:xfrm>
            <a:off x="761" y="944117"/>
            <a:ext cx="8429625" cy="5153025"/>
          </a:xfrm>
          <a:custGeom>
            <a:avLst/>
            <a:gdLst/>
            <a:ahLst/>
            <a:cxnLst/>
            <a:rect l="l" t="t" r="r" b="b"/>
            <a:pathLst>
              <a:path w="8429625" h="5153025">
                <a:moveTo>
                  <a:pt x="0" y="0"/>
                </a:moveTo>
                <a:lnTo>
                  <a:pt x="8429244" y="0"/>
                </a:lnTo>
                <a:lnTo>
                  <a:pt x="8429244" y="5152644"/>
                </a:lnTo>
                <a:lnTo>
                  <a:pt x="0" y="5152644"/>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78739" y="928751"/>
            <a:ext cx="467359" cy="330835"/>
          </a:xfrm>
          <a:prstGeom prst="rect">
            <a:avLst/>
          </a:prstGeom>
        </p:spPr>
        <p:txBody>
          <a:bodyPr vert="horz" wrap="square" lIns="0" tIns="13335" rIns="0" bIns="0" rtlCol="0">
            <a:spAutoFit/>
          </a:bodyPr>
          <a:lstStyle/>
          <a:p>
            <a:pPr marL="12700">
              <a:lnSpc>
                <a:spcPct val="100000"/>
              </a:lnSpc>
              <a:spcBef>
                <a:spcPts val="105"/>
              </a:spcBef>
            </a:pPr>
            <a:r>
              <a:rPr sz="2000" spc="-155" dirty="0">
                <a:solidFill>
                  <a:srgbClr val="404041"/>
                </a:solidFill>
                <a:latin typeface="Arial"/>
                <a:cs typeface="Arial"/>
              </a:rPr>
              <a:t>You:</a:t>
            </a:r>
            <a:endParaRPr sz="2000">
              <a:latin typeface="Arial"/>
              <a:cs typeface="Arial"/>
            </a:endParaRPr>
          </a:p>
        </p:txBody>
      </p:sp>
      <p:sp>
        <p:nvSpPr>
          <p:cNvPr id="10" name="object 10"/>
          <p:cNvSpPr txBox="1"/>
          <p:nvPr/>
        </p:nvSpPr>
        <p:spPr>
          <a:xfrm>
            <a:off x="535836" y="1203110"/>
            <a:ext cx="2705735" cy="1703070"/>
          </a:xfrm>
          <a:prstGeom prst="rect">
            <a:avLst/>
          </a:prstGeom>
        </p:spPr>
        <p:txBody>
          <a:bodyPr vert="horz" wrap="square" lIns="0" tIns="47625" rIns="0" bIns="0" rtlCol="0">
            <a:spAutoFit/>
          </a:bodyPr>
          <a:lstStyle/>
          <a:p>
            <a:pPr marL="12700" marR="568960">
              <a:lnSpc>
                <a:spcPts val="2160"/>
              </a:lnSpc>
              <a:spcBef>
                <a:spcPts val="375"/>
              </a:spcBef>
            </a:pPr>
            <a:r>
              <a:rPr sz="2000" spc="-10" dirty="0">
                <a:solidFill>
                  <a:srgbClr val="404041"/>
                </a:solidFill>
                <a:latin typeface="Arial"/>
                <a:cs typeface="Arial"/>
              </a:rPr>
              <a:t>Education </a:t>
            </a:r>
            <a:r>
              <a:rPr sz="2000" spc="-70" dirty="0">
                <a:solidFill>
                  <a:srgbClr val="C00000"/>
                </a:solidFill>
                <a:latin typeface="Arial"/>
                <a:cs typeface="Arial"/>
              </a:rPr>
              <a:t>Appointments</a:t>
            </a:r>
            <a:r>
              <a:rPr sz="2000" spc="-30" dirty="0">
                <a:solidFill>
                  <a:srgbClr val="C00000"/>
                </a:solidFill>
                <a:latin typeface="Arial"/>
                <a:cs typeface="Arial"/>
              </a:rPr>
              <a:t> </a:t>
            </a:r>
            <a:r>
              <a:rPr sz="2000" spc="-55" dirty="0">
                <a:solidFill>
                  <a:srgbClr val="404041"/>
                </a:solidFill>
                <a:latin typeface="Arial"/>
                <a:cs typeface="Arial"/>
              </a:rPr>
              <a:t>(jobs) </a:t>
            </a:r>
            <a:r>
              <a:rPr sz="2000" spc="-35" dirty="0">
                <a:solidFill>
                  <a:srgbClr val="404041"/>
                </a:solidFill>
                <a:latin typeface="Arial"/>
                <a:cs typeface="Arial"/>
              </a:rPr>
              <a:t>Licensures </a:t>
            </a:r>
            <a:r>
              <a:rPr sz="2000" spc="-10" dirty="0">
                <a:solidFill>
                  <a:srgbClr val="404041"/>
                </a:solidFill>
                <a:latin typeface="Arial"/>
                <a:cs typeface="Arial"/>
              </a:rPr>
              <a:t>Memberships Honors/awards</a:t>
            </a:r>
            <a:endParaRPr sz="2000">
              <a:latin typeface="Arial"/>
              <a:cs typeface="Arial"/>
            </a:endParaRPr>
          </a:p>
          <a:p>
            <a:pPr marL="12700">
              <a:lnSpc>
                <a:spcPts val="2130"/>
              </a:lnSpc>
            </a:pPr>
            <a:r>
              <a:rPr sz="2000" spc="-105" dirty="0">
                <a:solidFill>
                  <a:srgbClr val="404041"/>
                </a:solidFill>
                <a:latin typeface="Arial"/>
                <a:cs typeface="Arial"/>
              </a:rPr>
              <a:t>Professional</a:t>
            </a:r>
            <a:r>
              <a:rPr sz="2000" spc="-60" dirty="0">
                <a:solidFill>
                  <a:srgbClr val="404041"/>
                </a:solidFill>
                <a:latin typeface="Arial"/>
                <a:cs typeface="Arial"/>
              </a:rPr>
              <a:t> </a:t>
            </a:r>
            <a:r>
              <a:rPr sz="2000" spc="-55" dirty="0">
                <a:solidFill>
                  <a:srgbClr val="404041"/>
                </a:solidFill>
                <a:latin typeface="Arial"/>
                <a:cs typeface="Arial"/>
              </a:rPr>
              <a:t>development</a:t>
            </a:r>
            <a:endParaRPr sz="2000">
              <a:latin typeface="Arial"/>
              <a:cs typeface="Arial"/>
            </a:endParaRPr>
          </a:p>
        </p:txBody>
      </p:sp>
      <p:sp>
        <p:nvSpPr>
          <p:cNvPr id="11" name="object 11"/>
          <p:cNvSpPr txBox="1"/>
          <p:nvPr/>
        </p:nvSpPr>
        <p:spPr>
          <a:xfrm>
            <a:off x="78739" y="3123628"/>
            <a:ext cx="2748915" cy="1977389"/>
          </a:xfrm>
          <a:prstGeom prst="rect">
            <a:avLst/>
          </a:prstGeom>
        </p:spPr>
        <p:txBody>
          <a:bodyPr vert="horz" wrap="square" lIns="0" tIns="13335" rIns="0" bIns="0" rtlCol="0">
            <a:spAutoFit/>
          </a:bodyPr>
          <a:lstStyle/>
          <a:p>
            <a:pPr marL="12700">
              <a:lnSpc>
                <a:spcPts val="2280"/>
              </a:lnSpc>
              <a:spcBef>
                <a:spcPts val="105"/>
              </a:spcBef>
            </a:pPr>
            <a:r>
              <a:rPr sz="2000" spc="-30" dirty="0">
                <a:solidFill>
                  <a:srgbClr val="404041"/>
                </a:solidFill>
                <a:latin typeface="Arial"/>
                <a:cs typeface="Arial"/>
              </a:rPr>
              <a:t>Teaching</a:t>
            </a:r>
            <a:endParaRPr sz="2000">
              <a:latin typeface="Arial"/>
              <a:cs typeface="Arial"/>
            </a:endParaRPr>
          </a:p>
          <a:p>
            <a:pPr marL="469265" marR="5080">
              <a:lnSpc>
                <a:spcPts val="2160"/>
              </a:lnSpc>
              <a:spcBef>
                <a:spcPts val="150"/>
              </a:spcBef>
            </a:pPr>
            <a:r>
              <a:rPr sz="2000" spc="-60" dirty="0">
                <a:solidFill>
                  <a:srgbClr val="C00000"/>
                </a:solidFill>
                <a:latin typeface="Arial"/>
                <a:cs typeface="Arial"/>
              </a:rPr>
              <a:t>All</a:t>
            </a:r>
            <a:r>
              <a:rPr sz="2000" spc="-90" dirty="0">
                <a:solidFill>
                  <a:srgbClr val="C00000"/>
                </a:solidFill>
                <a:latin typeface="Arial"/>
                <a:cs typeface="Arial"/>
              </a:rPr>
              <a:t> </a:t>
            </a:r>
            <a:r>
              <a:rPr sz="2000" spc="-130" dirty="0">
                <a:solidFill>
                  <a:srgbClr val="C00000"/>
                </a:solidFill>
                <a:latin typeface="Arial"/>
                <a:cs typeface="Arial"/>
              </a:rPr>
              <a:t>courses</a:t>
            </a:r>
            <a:r>
              <a:rPr sz="2000" spc="-85" dirty="0">
                <a:solidFill>
                  <a:srgbClr val="C00000"/>
                </a:solidFill>
                <a:latin typeface="Arial"/>
                <a:cs typeface="Arial"/>
              </a:rPr>
              <a:t> </a:t>
            </a:r>
            <a:r>
              <a:rPr sz="2000" spc="-114" dirty="0">
                <a:solidFill>
                  <a:srgbClr val="C00000"/>
                </a:solidFill>
                <a:latin typeface="Arial"/>
                <a:cs typeface="Arial"/>
              </a:rPr>
              <a:t>since</a:t>
            </a:r>
            <a:r>
              <a:rPr sz="2000" spc="-75" dirty="0">
                <a:solidFill>
                  <a:srgbClr val="C00000"/>
                </a:solidFill>
                <a:latin typeface="Arial"/>
                <a:cs typeface="Arial"/>
              </a:rPr>
              <a:t> </a:t>
            </a:r>
            <a:r>
              <a:rPr sz="2000" spc="-80" dirty="0">
                <a:solidFill>
                  <a:srgbClr val="C00000"/>
                </a:solidFill>
                <a:latin typeface="Arial"/>
                <a:cs typeface="Arial"/>
              </a:rPr>
              <a:t>2012 </a:t>
            </a:r>
            <a:r>
              <a:rPr sz="2000" spc="-10" dirty="0">
                <a:solidFill>
                  <a:srgbClr val="404041"/>
                </a:solidFill>
                <a:latin typeface="Arial"/>
                <a:cs typeface="Arial"/>
              </a:rPr>
              <a:t>Administration </a:t>
            </a:r>
            <a:r>
              <a:rPr sz="2000" spc="-10" dirty="0">
                <a:solidFill>
                  <a:srgbClr val="C00000"/>
                </a:solidFill>
                <a:latin typeface="Arial"/>
                <a:cs typeface="Arial"/>
              </a:rPr>
              <a:t>Grants</a:t>
            </a:r>
            <a:endParaRPr sz="2000">
              <a:latin typeface="Arial"/>
              <a:cs typeface="Arial"/>
            </a:endParaRPr>
          </a:p>
          <a:p>
            <a:pPr marL="411480" marR="859155" indent="57785">
              <a:lnSpc>
                <a:spcPts val="2160"/>
              </a:lnSpc>
            </a:pPr>
            <a:r>
              <a:rPr sz="2000" spc="-95" dirty="0">
                <a:solidFill>
                  <a:srgbClr val="404041"/>
                </a:solidFill>
                <a:latin typeface="Arial"/>
                <a:cs typeface="Arial"/>
              </a:rPr>
              <a:t>Presentations </a:t>
            </a:r>
            <a:r>
              <a:rPr sz="2000" spc="-10" dirty="0">
                <a:solidFill>
                  <a:srgbClr val="404041"/>
                </a:solidFill>
                <a:latin typeface="Arial"/>
                <a:cs typeface="Arial"/>
              </a:rPr>
              <a:t>Mentoring Service</a:t>
            </a:r>
            <a:endParaRPr sz="2000">
              <a:latin typeface="Arial"/>
              <a:cs typeface="Arial"/>
            </a:endParaRPr>
          </a:p>
        </p:txBody>
      </p:sp>
      <p:sp>
        <p:nvSpPr>
          <p:cNvPr id="12" name="object 12"/>
          <p:cNvSpPr txBox="1"/>
          <p:nvPr/>
        </p:nvSpPr>
        <p:spPr>
          <a:xfrm>
            <a:off x="4202533" y="929260"/>
            <a:ext cx="1894205" cy="1428750"/>
          </a:xfrm>
          <a:prstGeom prst="rect">
            <a:avLst/>
          </a:prstGeom>
        </p:spPr>
        <p:txBody>
          <a:bodyPr vert="horz" wrap="square" lIns="0" tIns="13335" rIns="0" bIns="0" rtlCol="0">
            <a:spAutoFit/>
          </a:bodyPr>
          <a:lstStyle/>
          <a:p>
            <a:pPr marL="12700">
              <a:lnSpc>
                <a:spcPts val="2280"/>
              </a:lnSpc>
              <a:spcBef>
                <a:spcPts val="105"/>
              </a:spcBef>
            </a:pPr>
            <a:r>
              <a:rPr sz="2000" spc="-40" dirty="0">
                <a:solidFill>
                  <a:srgbClr val="404041"/>
                </a:solidFill>
                <a:latin typeface="Arial"/>
                <a:cs typeface="Arial"/>
              </a:rPr>
              <a:t>Research:</a:t>
            </a:r>
            <a:endParaRPr sz="2000">
              <a:latin typeface="Arial"/>
              <a:cs typeface="Arial"/>
            </a:endParaRPr>
          </a:p>
          <a:p>
            <a:pPr marL="411480" marR="5080" indent="57785">
              <a:lnSpc>
                <a:spcPts val="2160"/>
              </a:lnSpc>
              <a:spcBef>
                <a:spcPts val="150"/>
              </a:spcBef>
            </a:pPr>
            <a:r>
              <a:rPr sz="2000" spc="-10" dirty="0">
                <a:solidFill>
                  <a:srgbClr val="C00000"/>
                </a:solidFill>
                <a:latin typeface="Arial"/>
                <a:cs typeface="Arial"/>
              </a:rPr>
              <a:t>Grants </a:t>
            </a:r>
            <a:r>
              <a:rPr sz="2000" spc="-60" dirty="0">
                <a:solidFill>
                  <a:srgbClr val="404041"/>
                </a:solidFill>
                <a:latin typeface="Arial"/>
                <a:cs typeface="Arial"/>
              </a:rPr>
              <a:t>Presentations </a:t>
            </a:r>
            <a:r>
              <a:rPr sz="2000" spc="-10" dirty="0">
                <a:solidFill>
                  <a:srgbClr val="404041"/>
                </a:solidFill>
                <a:latin typeface="Arial"/>
                <a:cs typeface="Arial"/>
              </a:rPr>
              <a:t>Mentoring Service</a:t>
            </a:r>
            <a:endParaRPr sz="2000">
              <a:latin typeface="Arial"/>
              <a:cs typeface="Arial"/>
            </a:endParaRPr>
          </a:p>
        </p:txBody>
      </p:sp>
      <p:sp>
        <p:nvSpPr>
          <p:cNvPr id="13" name="object 13"/>
          <p:cNvSpPr txBox="1"/>
          <p:nvPr/>
        </p:nvSpPr>
        <p:spPr>
          <a:xfrm>
            <a:off x="4202278" y="2575417"/>
            <a:ext cx="1894205" cy="1977389"/>
          </a:xfrm>
          <a:prstGeom prst="rect">
            <a:avLst/>
          </a:prstGeom>
        </p:spPr>
        <p:txBody>
          <a:bodyPr vert="horz" wrap="square" lIns="0" tIns="13335" rIns="0" bIns="0" rtlCol="0">
            <a:spAutoFit/>
          </a:bodyPr>
          <a:lstStyle/>
          <a:p>
            <a:pPr marL="12700">
              <a:lnSpc>
                <a:spcPts val="2280"/>
              </a:lnSpc>
              <a:spcBef>
                <a:spcPts val="105"/>
              </a:spcBef>
            </a:pPr>
            <a:r>
              <a:rPr sz="2000" spc="-10" dirty="0">
                <a:solidFill>
                  <a:srgbClr val="404041"/>
                </a:solidFill>
                <a:latin typeface="Arial"/>
                <a:cs typeface="Arial"/>
              </a:rPr>
              <a:t>Service</a:t>
            </a:r>
            <a:endParaRPr sz="2000">
              <a:latin typeface="Arial"/>
              <a:cs typeface="Arial"/>
            </a:endParaRPr>
          </a:p>
          <a:p>
            <a:pPr marL="469265" marR="5080">
              <a:lnSpc>
                <a:spcPts val="2160"/>
              </a:lnSpc>
              <a:spcBef>
                <a:spcPts val="150"/>
              </a:spcBef>
            </a:pPr>
            <a:r>
              <a:rPr sz="2000" spc="-10" dirty="0">
                <a:solidFill>
                  <a:srgbClr val="404041"/>
                </a:solidFill>
                <a:latin typeface="Arial"/>
                <a:cs typeface="Arial"/>
              </a:rPr>
              <a:t>University </a:t>
            </a:r>
            <a:r>
              <a:rPr sz="2000" spc="-25" dirty="0">
                <a:solidFill>
                  <a:srgbClr val="404041"/>
                </a:solidFill>
                <a:latin typeface="Arial"/>
                <a:cs typeface="Arial"/>
              </a:rPr>
              <a:t>Professional </a:t>
            </a:r>
            <a:r>
              <a:rPr sz="2000" spc="-10" dirty="0">
                <a:solidFill>
                  <a:srgbClr val="404041"/>
                </a:solidFill>
                <a:latin typeface="Arial"/>
                <a:cs typeface="Arial"/>
              </a:rPr>
              <a:t>Patient </a:t>
            </a:r>
            <a:r>
              <a:rPr sz="2000" spc="-10" dirty="0">
                <a:solidFill>
                  <a:srgbClr val="C00000"/>
                </a:solidFill>
                <a:latin typeface="Arial"/>
                <a:cs typeface="Arial"/>
              </a:rPr>
              <a:t>Grants </a:t>
            </a:r>
            <a:r>
              <a:rPr sz="2000" spc="-95" dirty="0">
                <a:solidFill>
                  <a:srgbClr val="404041"/>
                </a:solidFill>
                <a:latin typeface="Arial"/>
                <a:cs typeface="Arial"/>
              </a:rPr>
              <a:t>Presentations </a:t>
            </a:r>
            <a:r>
              <a:rPr sz="2000" spc="-10" dirty="0">
                <a:solidFill>
                  <a:srgbClr val="404041"/>
                </a:solidFill>
                <a:latin typeface="Arial"/>
                <a:cs typeface="Arial"/>
              </a:rPr>
              <a:t>Mentoring</a:t>
            </a:r>
            <a:endParaRPr sz="2000">
              <a:latin typeface="Arial"/>
              <a:cs typeface="Arial"/>
            </a:endParaRPr>
          </a:p>
        </p:txBody>
      </p:sp>
      <p:sp>
        <p:nvSpPr>
          <p:cNvPr id="14" name="object 14"/>
          <p:cNvSpPr txBox="1"/>
          <p:nvPr/>
        </p:nvSpPr>
        <p:spPr>
          <a:xfrm>
            <a:off x="4202278" y="4770294"/>
            <a:ext cx="1418590" cy="1154430"/>
          </a:xfrm>
          <a:prstGeom prst="rect">
            <a:avLst/>
          </a:prstGeom>
        </p:spPr>
        <p:txBody>
          <a:bodyPr vert="horz" wrap="square" lIns="0" tIns="12700" rIns="0" bIns="0" rtlCol="0">
            <a:spAutoFit/>
          </a:bodyPr>
          <a:lstStyle/>
          <a:p>
            <a:pPr marL="12700">
              <a:lnSpc>
                <a:spcPts val="2280"/>
              </a:lnSpc>
              <a:spcBef>
                <a:spcPts val="100"/>
              </a:spcBef>
            </a:pPr>
            <a:r>
              <a:rPr sz="2000" spc="-30" dirty="0">
                <a:solidFill>
                  <a:srgbClr val="77923B"/>
                </a:solidFill>
                <a:latin typeface="Arial"/>
                <a:cs typeface="Arial"/>
              </a:rPr>
              <a:t>Publications:</a:t>
            </a:r>
            <a:endParaRPr sz="2000">
              <a:latin typeface="Arial"/>
              <a:cs typeface="Arial"/>
            </a:endParaRPr>
          </a:p>
          <a:p>
            <a:pPr marL="469265" marR="5080" algn="just">
              <a:lnSpc>
                <a:spcPts val="2160"/>
              </a:lnSpc>
              <a:spcBef>
                <a:spcPts val="155"/>
              </a:spcBef>
            </a:pPr>
            <a:r>
              <a:rPr sz="2000" spc="-120" dirty="0">
                <a:solidFill>
                  <a:srgbClr val="77923B"/>
                </a:solidFill>
                <a:latin typeface="Arial"/>
                <a:cs typeface="Arial"/>
              </a:rPr>
              <a:t>Teaching </a:t>
            </a:r>
            <a:r>
              <a:rPr sz="2000" spc="-160" dirty="0">
                <a:solidFill>
                  <a:srgbClr val="77923B"/>
                </a:solidFill>
                <a:latin typeface="Arial"/>
                <a:cs typeface="Arial"/>
              </a:rPr>
              <a:t>Research </a:t>
            </a:r>
            <a:r>
              <a:rPr sz="2000" spc="-10" dirty="0">
                <a:solidFill>
                  <a:srgbClr val="77923B"/>
                </a:solidFill>
                <a:latin typeface="Arial"/>
                <a:cs typeface="Arial"/>
              </a:rPr>
              <a:t>Service</a:t>
            </a:r>
            <a:endParaRPr sz="2000">
              <a:latin typeface="Arial"/>
              <a:cs typeface="Arial"/>
            </a:endParaRPr>
          </a:p>
        </p:txBody>
      </p:sp>
      <p:grpSp>
        <p:nvGrpSpPr>
          <p:cNvPr id="15" name="object 15"/>
          <p:cNvGrpSpPr/>
          <p:nvPr/>
        </p:nvGrpSpPr>
        <p:grpSpPr>
          <a:xfrm>
            <a:off x="5620869" y="3531870"/>
            <a:ext cx="2688742" cy="1645666"/>
            <a:chOff x="5940107" y="3746246"/>
            <a:chExt cx="1989455" cy="1431290"/>
          </a:xfrm>
        </p:grpSpPr>
        <p:sp>
          <p:nvSpPr>
            <p:cNvPr id="16" name="object 16"/>
            <p:cNvSpPr/>
            <p:nvPr/>
          </p:nvSpPr>
          <p:spPr>
            <a:xfrm>
              <a:off x="5952807" y="3758946"/>
              <a:ext cx="1964055" cy="1405890"/>
            </a:xfrm>
            <a:custGeom>
              <a:avLst/>
              <a:gdLst/>
              <a:ahLst/>
              <a:cxnLst/>
              <a:rect l="l" t="t" r="r" b="b"/>
              <a:pathLst>
                <a:path w="1964054" h="1405889">
                  <a:moveTo>
                    <a:pt x="1963610" y="0"/>
                  </a:moveTo>
                  <a:lnTo>
                    <a:pt x="419798" y="0"/>
                  </a:lnTo>
                  <a:lnTo>
                    <a:pt x="419798" y="1071371"/>
                  </a:lnTo>
                  <a:lnTo>
                    <a:pt x="677100" y="1071371"/>
                  </a:lnTo>
                  <a:lnTo>
                    <a:pt x="0" y="1405280"/>
                  </a:lnTo>
                  <a:lnTo>
                    <a:pt x="1063053" y="1071371"/>
                  </a:lnTo>
                  <a:lnTo>
                    <a:pt x="1963610" y="1071371"/>
                  </a:lnTo>
                  <a:lnTo>
                    <a:pt x="1963610" y="0"/>
                  </a:lnTo>
                  <a:close/>
                </a:path>
              </a:pathLst>
            </a:custGeom>
            <a:solidFill>
              <a:srgbClr val="FFFFFF"/>
            </a:solidFill>
          </p:spPr>
          <p:txBody>
            <a:bodyPr wrap="square" lIns="0" tIns="0" rIns="0" bIns="0" rtlCol="0"/>
            <a:lstStyle/>
            <a:p>
              <a:endParaRPr/>
            </a:p>
          </p:txBody>
        </p:sp>
        <p:sp>
          <p:nvSpPr>
            <p:cNvPr id="17" name="object 17"/>
            <p:cNvSpPr/>
            <p:nvPr/>
          </p:nvSpPr>
          <p:spPr>
            <a:xfrm>
              <a:off x="5952807" y="3758946"/>
              <a:ext cx="1964055" cy="1405890"/>
            </a:xfrm>
            <a:custGeom>
              <a:avLst/>
              <a:gdLst/>
              <a:ahLst/>
              <a:cxnLst/>
              <a:rect l="l" t="t" r="r" b="b"/>
              <a:pathLst>
                <a:path w="1964054" h="1405889">
                  <a:moveTo>
                    <a:pt x="419798" y="0"/>
                  </a:moveTo>
                  <a:lnTo>
                    <a:pt x="677100" y="0"/>
                  </a:lnTo>
                  <a:lnTo>
                    <a:pt x="1063053" y="0"/>
                  </a:lnTo>
                  <a:lnTo>
                    <a:pt x="1963610" y="0"/>
                  </a:lnTo>
                  <a:lnTo>
                    <a:pt x="1963610" y="624966"/>
                  </a:lnTo>
                  <a:lnTo>
                    <a:pt x="1963610" y="892809"/>
                  </a:lnTo>
                  <a:lnTo>
                    <a:pt x="1963610" y="1071371"/>
                  </a:lnTo>
                  <a:lnTo>
                    <a:pt x="1063053" y="1071371"/>
                  </a:lnTo>
                  <a:lnTo>
                    <a:pt x="0" y="1405280"/>
                  </a:lnTo>
                  <a:lnTo>
                    <a:pt x="677100" y="1071371"/>
                  </a:lnTo>
                  <a:lnTo>
                    <a:pt x="419798" y="1071371"/>
                  </a:lnTo>
                  <a:lnTo>
                    <a:pt x="419798" y="892809"/>
                  </a:lnTo>
                  <a:lnTo>
                    <a:pt x="419798" y="624966"/>
                  </a:lnTo>
                  <a:lnTo>
                    <a:pt x="419798" y="0"/>
                  </a:lnTo>
                  <a:close/>
                </a:path>
              </a:pathLst>
            </a:custGeom>
            <a:ln w="25400">
              <a:solidFill>
                <a:srgbClr val="C0504D"/>
              </a:solidFill>
            </a:ln>
          </p:spPr>
          <p:txBody>
            <a:bodyPr wrap="square" lIns="0" tIns="0" rIns="0" bIns="0" rtlCol="0"/>
            <a:lstStyle/>
            <a:p>
              <a:endParaRPr/>
            </a:p>
          </p:txBody>
        </p:sp>
      </p:grpSp>
      <p:sp>
        <p:nvSpPr>
          <p:cNvPr id="18" name="object 18"/>
          <p:cNvSpPr txBox="1"/>
          <p:nvPr/>
        </p:nvSpPr>
        <p:spPr>
          <a:xfrm>
            <a:off x="6382702" y="3758946"/>
            <a:ext cx="1607502" cy="843821"/>
          </a:xfrm>
          <a:prstGeom prst="rect">
            <a:avLst/>
          </a:prstGeom>
        </p:spPr>
        <p:txBody>
          <a:bodyPr vert="horz" wrap="square" lIns="0" tIns="12700" rIns="0" bIns="0" rtlCol="0">
            <a:spAutoFit/>
          </a:bodyPr>
          <a:lstStyle/>
          <a:p>
            <a:pPr marL="146685" marR="5080" indent="-134620">
              <a:lnSpc>
                <a:spcPct val="100000"/>
              </a:lnSpc>
              <a:spcBef>
                <a:spcPts val="100"/>
              </a:spcBef>
            </a:pPr>
            <a:r>
              <a:rPr lang="en-US" sz="1800" spc="-114" dirty="0">
                <a:latin typeface="Arial"/>
                <a:cs typeface="Arial"/>
              </a:rPr>
              <a:t>May have been </a:t>
            </a:r>
            <a:r>
              <a:rPr sz="1800" spc="-10" dirty="0">
                <a:latin typeface="Arial"/>
                <a:cs typeface="Arial"/>
              </a:rPr>
              <a:t>‘binned’</a:t>
            </a:r>
            <a:r>
              <a:rPr lang="en-US" sz="1800" spc="-10" dirty="0">
                <a:latin typeface="Arial"/>
                <a:cs typeface="Arial"/>
              </a:rPr>
              <a:t> fo</a:t>
            </a:r>
            <a:r>
              <a:rPr lang="en-US" spc="-10" dirty="0">
                <a:latin typeface="Arial"/>
                <a:cs typeface="Arial"/>
              </a:rPr>
              <a:t>r annual review</a:t>
            </a:r>
            <a:endParaRPr sz="1800" dirty="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72896"/>
            <a:ext cx="82550" cy="516890"/>
          </a:xfrm>
          <a:custGeom>
            <a:avLst/>
            <a:gdLst/>
            <a:ahLst/>
            <a:cxnLst/>
            <a:rect l="l" t="t" r="r" b="b"/>
            <a:pathLst>
              <a:path w="82550" h="516890">
                <a:moveTo>
                  <a:pt x="82296" y="0"/>
                </a:moveTo>
                <a:lnTo>
                  <a:pt x="0" y="0"/>
                </a:lnTo>
                <a:lnTo>
                  <a:pt x="0" y="516636"/>
                </a:lnTo>
                <a:lnTo>
                  <a:pt x="82296" y="516636"/>
                </a:lnTo>
                <a:lnTo>
                  <a:pt x="82296" y="0"/>
                </a:lnTo>
                <a:close/>
              </a:path>
            </a:pathLst>
          </a:custGeom>
          <a:solidFill>
            <a:srgbClr val="990000"/>
          </a:solidFill>
        </p:spPr>
        <p:txBody>
          <a:bodyPr wrap="square" lIns="0" tIns="0" rIns="0" bIns="0" rtlCol="0"/>
          <a:lstStyle/>
          <a:p>
            <a:endParaRPr/>
          </a:p>
        </p:txBody>
      </p:sp>
      <p:sp>
        <p:nvSpPr>
          <p:cNvPr id="3" name="object 3"/>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4" name="object 4"/>
          <p:cNvGrpSpPr/>
          <p:nvPr/>
        </p:nvGrpSpPr>
        <p:grpSpPr>
          <a:xfrm>
            <a:off x="635508" y="6336791"/>
            <a:ext cx="8509000" cy="521334"/>
            <a:chOff x="635508" y="6336791"/>
            <a:chExt cx="8509000" cy="521334"/>
          </a:xfrm>
        </p:grpSpPr>
        <p:sp>
          <p:nvSpPr>
            <p:cNvPr id="5" name="object 5"/>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6" name="object 6"/>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7" name="object 7"/>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8" name="object 8"/>
          <p:cNvSpPr txBox="1">
            <a:spLocks noGrp="1"/>
          </p:cNvSpPr>
          <p:nvPr>
            <p:ph type="title"/>
          </p:nvPr>
        </p:nvSpPr>
        <p:spPr>
          <a:xfrm>
            <a:off x="608766" y="1049100"/>
            <a:ext cx="2411095" cy="513715"/>
          </a:xfrm>
          <a:prstGeom prst="rect">
            <a:avLst/>
          </a:prstGeom>
        </p:spPr>
        <p:txBody>
          <a:bodyPr vert="horz" wrap="square" lIns="0" tIns="13335" rIns="0" bIns="0" rtlCol="0">
            <a:spAutoFit/>
          </a:bodyPr>
          <a:lstStyle/>
          <a:p>
            <a:pPr marL="12700">
              <a:lnSpc>
                <a:spcPct val="100000"/>
              </a:lnSpc>
              <a:spcBef>
                <a:spcPts val="105"/>
              </a:spcBef>
            </a:pPr>
            <a:r>
              <a:rPr spc="-195" dirty="0"/>
              <a:t>Indicate</a:t>
            </a:r>
            <a:r>
              <a:rPr spc="-155" dirty="0"/>
              <a:t> </a:t>
            </a:r>
            <a:r>
              <a:rPr spc="-140" dirty="0"/>
              <a:t>‘area’</a:t>
            </a:r>
          </a:p>
        </p:txBody>
      </p:sp>
      <p:grpSp>
        <p:nvGrpSpPr>
          <p:cNvPr id="9" name="object 9"/>
          <p:cNvGrpSpPr/>
          <p:nvPr/>
        </p:nvGrpSpPr>
        <p:grpSpPr>
          <a:xfrm>
            <a:off x="131064" y="1665732"/>
            <a:ext cx="7013575" cy="4326890"/>
            <a:chOff x="131064" y="1665732"/>
            <a:chExt cx="7013575" cy="4326890"/>
          </a:xfrm>
        </p:grpSpPr>
        <p:pic>
          <p:nvPicPr>
            <p:cNvPr id="10" name="object 10"/>
            <p:cNvPicPr/>
            <p:nvPr/>
          </p:nvPicPr>
          <p:blipFill>
            <a:blip r:embed="rId2" cstate="print"/>
            <a:stretch>
              <a:fillRect/>
            </a:stretch>
          </p:blipFill>
          <p:spPr>
            <a:xfrm>
              <a:off x="1485900" y="1665732"/>
              <a:ext cx="5658611" cy="4326635"/>
            </a:xfrm>
            <a:prstGeom prst="rect">
              <a:avLst/>
            </a:prstGeom>
          </p:spPr>
        </p:pic>
        <p:pic>
          <p:nvPicPr>
            <p:cNvPr id="11" name="object 11"/>
            <p:cNvPicPr/>
            <p:nvPr/>
          </p:nvPicPr>
          <p:blipFill>
            <a:blip r:embed="rId3" cstate="print"/>
            <a:stretch>
              <a:fillRect/>
            </a:stretch>
          </p:blipFill>
          <p:spPr>
            <a:xfrm>
              <a:off x="131064" y="4593336"/>
              <a:ext cx="1347215" cy="423671"/>
            </a:xfrm>
            <a:prstGeom prst="rect">
              <a:avLst/>
            </a:prstGeom>
          </p:spPr>
        </p:pic>
        <p:pic>
          <p:nvPicPr>
            <p:cNvPr id="12" name="object 12"/>
            <p:cNvPicPr/>
            <p:nvPr/>
          </p:nvPicPr>
          <p:blipFill>
            <a:blip r:embed="rId4" cstate="print"/>
            <a:stretch>
              <a:fillRect/>
            </a:stretch>
          </p:blipFill>
          <p:spPr>
            <a:xfrm>
              <a:off x="178307" y="4623816"/>
              <a:ext cx="1251204" cy="315467"/>
            </a:xfrm>
            <a:prstGeom prst="rect">
              <a:avLst/>
            </a:prstGeom>
          </p:spPr>
        </p:pic>
        <p:sp>
          <p:nvSpPr>
            <p:cNvPr id="13" name="object 13"/>
            <p:cNvSpPr/>
            <p:nvPr/>
          </p:nvSpPr>
          <p:spPr>
            <a:xfrm>
              <a:off x="178307" y="4623816"/>
              <a:ext cx="1251585" cy="315595"/>
            </a:xfrm>
            <a:custGeom>
              <a:avLst/>
              <a:gdLst/>
              <a:ahLst/>
              <a:cxnLst/>
              <a:rect l="l" t="t" r="r" b="b"/>
              <a:pathLst>
                <a:path w="1251585" h="315595">
                  <a:moveTo>
                    <a:pt x="0" y="78867"/>
                  </a:moveTo>
                  <a:lnTo>
                    <a:pt x="1093470" y="78867"/>
                  </a:lnTo>
                  <a:lnTo>
                    <a:pt x="1093470" y="0"/>
                  </a:lnTo>
                  <a:lnTo>
                    <a:pt x="1251204" y="157734"/>
                  </a:lnTo>
                  <a:lnTo>
                    <a:pt x="1093470" y="315468"/>
                  </a:lnTo>
                  <a:lnTo>
                    <a:pt x="1093470" y="236601"/>
                  </a:lnTo>
                  <a:lnTo>
                    <a:pt x="0" y="236601"/>
                  </a:lnTo>
                  <a:lnTo>
                    <a:pt x="0" y="78867"/>
                  </a:lnTo>
                  <a:close/>
                </a:path>
              </a:pathLst>
            </a:custGeom>
            <a:ln w="9525">
              <a:solidFill>
                <a:srgbClr val="BD4A47"/>
              </a:solidFill>
            </a:ln>
          </p:spPr>
          <p:txBody>
            <a:bodyPr wrap="square" lIns="0" tIns="0" rIns="0" bIns="0" rtlCol="0"/>
            <a:lstStyle/>
            <a:p>
              <a:endParaRPr/>
            </a:p>
          </p:txBody>
        </p:sp>
      </p:gr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dirty="0"/>
              <a:t>Annotate the CV? Markers?</a:t>
            </a:r>
          </a:p>
        </p:txBody>
      </p:sp>
      <p:sp>
        <p:nvSpPr>
          <p:cNvPr id="6" name="Text Placeholder 5">
            <a:extLst>
              <a:ext uri="{FF2B5EF4-FFF2-40B4-BE49-F238E27FC236}">
                <a16:creationId xmlns:a16="http://schemas.microsoft.com/office/drawing/2014/main" id="{890BD5CF-2EFF-D99E-B485-525E27EE55A0}"/>
              </a:ext>
            </a:extLst>
          </p:cNvPr>
          <p:cNvSpPr>
            <a:spLocks noGrp="1"/>
          </p:cNvSpPr>
          <p:nvPr>
            <p:ph type="body" sz="quarter" idx="10"/>
          </p:nvPr>
        </p:nvSpPr>
        <p:spPr/>
        <p:txBody>
          <a:bodyPr/>
          <a:lstStyle/>
          <a:p>
            <a:endParaRPr lang="en-US"/>
          </a:p>
        </p:txBody>
      </p:sp>
      <p:sp>
        <p:nvSpPr>
          <p:cNvPr id="3" name="object 3"/>
          <p:cNvSpPr txBox="1"/>
          <p:nvPr/>
        </p:nvSpPr>
        <p:spPr>
          <a:xfrm>
            <a:off x="569805" y="1790900"/>
            <a:ext cx="8004390" cy="4434547"/>
          </a:xfrm>
          <a:prstGeom prst="rect">
            <a:avLst/>
          </a:prstGeom>
        </p:spPr>
        <p:txBody>
          <a:bodyPr vert="horz" wrap="square" lIns="0" tIns="12700" rIns="0" bIns="0" rtlCol="0">
            <a:spAutoFit/>
          </a:bodyPr>
          <a:lstStyle/>
          <a:p>
            <a:pPr marL="12700">
              <a:lnSpc>
                <a:spcPct val="100000"/>
              </a:lnSpc>
              <a:spcBef>
                <a:spcPts val="100"/>
              </a:spcBef>
            </a:pPr>
            <a:r>
              <a:rPr dirty="0"/>
              <a:t>Some faculty place small annotations within the CV.</a:t>
            </a:r>
          </a:p>
          <a:p>
            <a:pPr marL="413384" marR="5080">
              <a:lnSpc>
                <a:spcPct val="100000"/>
              </a:lnSpc>
              <a:spcBef>
                <a:spcPts val="80"/>
              </a:spcBef>
            </a:pPr>
            <a:r>
              <a:rPr dirty="0"/>
              <a:t>DO NOT neglect these issues in the rest of the dossier: the CV does not substitute for other areas.</a:t>
            </a:r>
            <a:endParaRPr lang="en-US" dirty="0"/>
          </a:p>
          <a:p>
            <a:pPr marL="413384" marR="5080">
              <a:lnSpc>
                <a:spcPct val="100000"/>
              </a:lnSpc>
              <a:spcBef>
                <a:spcPts val="80"/>
              </a:spcBef>
            </a:pPr>
            <a:endParaRPr dirty="0"/>
          </a:p>
          <a:p>
            <a:pPr marL="12700">
              <a:lnSpc>
                <a:spcPts val="2080"/>
              </a:lnSpc>
            </a:pPr>
            <a:r>
              <a:rPr dirty="0"/>
              <a:t>Examples:</a:t>
            </a:r>
          </a:p>
          <a:p>
            <a:pPr marL="299085" indent="-287020">
              <a:lnSpc>
                <a:spcPct val="100000"/>
              </a:lnSpc>
              <a:buClr>
                <a:srgbClr val="7E7E7E"/>
              </a:buClr>
              <a:buChar char="•"/>
              <a:tabLst>
                <a:tab pos="299085" algn="l"/>
                <a:tab pos="299720" algn="l"/>
              </a:tabLst>
            </a:pPr>
            <a:r>
              <a:rPr dirty="0"/>
              <a:t>Publications: citations </a:t>
            </a:r>
            <a:endParaRPr lang="en-US" dirty="0"/>
          </a:p>
          <a:p>
            <a:pPr marL="299085" indent="-287020">
              <a:lnSpc>
                <a:spcPct val="100000"/>
              </a:lnSpc>
              <a:buClr>
                <a:srgbClr val="7E7E7E"/>
              </a:buClr>
              <a:buChar char="•"/>
              <a:tabLst>
                <a:tab pos="299085" algn="l"/>
                <a:tab pos="299720" algn="l"/>
              </a:tabLst>
            </a:pPr>
            <a:r>
              <a:rPr dirty="0"/>
              <a:t>Presentations: acceptance rate</a:t>
            </a:r>
          </a:p>
          <a:p>
            <a:pPr marL="299085" indent="-287020">
              <a:lnSpc>
                <a:spcPct val="100000"/>
              </a:lnSpc>
              <a:buClr>
                <a:srgbClr val="7E7E7E"/>
              </a:buClr>
              <a:buChar char="•"/>
              <a:tabLst>
                <a:tab pos="299085" algn="l"/>
                <a:tab pos="299720" algn="l"/>
              </a:tabLst>
            </a:pPr>
            <a:r>
              <a:rPr dirty="0"/>
              <a:t>Multi-author works: brief mentions of your role</a:t>
            </a:r>
          </a:p>
          <a:p>
            <a:pPr>
              <a:lnSpc>
                <a:spcPct val="100000"/>
              </a:lnSpc>
              <a:spcBef>
                <a:spcPts val="30"/>
              </a:spcBef>
              <a:buClr>
                <a:srgbClr val="7E7E7E"/>
              </a:buClr>
              <a:buFont typeface="Arial"/>
              <a:buChar char="•"/>
            </a:pPr>
            <a:endParaRPr dirty="0"/>
          </a:p>
          <a:p>
            <a:pPr marL="12700">
              <a:lnSpc>
                <a:spcPct val="100000"/>
              </a:lnSpc>
            </a:pPr>
            <a:r>
              <a:rPr dirty="0"/>
              <a:t>Markers:</a:t>
            </a:r>
          </a:p>
          <a:p>
            <a:pPr marL="299085" indent="-287020">
              <a:lnSpc>
                <a:spcPct val="100000"/>
              </a:lnSpc>
              <a:buClr>
                <a:srgbClr val="7E7E7E"/>
              </a:buClr>
              <a:buChar char="•"/>
              <a:tabLst>
                <a:tab pos="299085" algn="l"/>
                <a:tab pos="299720" algn="l"/>
              </a:tabLst>
            </a:pPr>
            <a:r>
              <a:rPr dirty="0"/>
              <a:t>Student co-authors: generally indicated by a dagger</a:t>
            </a:r>
          </a:p>
          <a:p>
            <a:pPr marL="299085" indent="-287020">
              <a:lnSpc>
                <a:spcPct val="100000"/>
              </a:lnSpc>
              <a:buClr>
                <a:srgbClr val="7E7E7E"/>
              </a:buClr>
              <a:buChar char="•"/>
              <a:tabLst>
                <a:tab pos="299085" algn="l"/>
                <a:tab pos="299720" algn="l"/>
              </a:tabLst>
            </a:pPr>
            <a:r>
              <a:rPr dirty="0"/>
              <a:t>Your authorship: often indicated by bolding</a:t>
            </a:r>
          </a:p>
          <a:p>
            <a:pPr marL="299085" indent="-287020">
              <a:lnSpc>
                <a:spcPct val="100000"/>
              </a:lnSpc>
              <a:buClr>
                <a:srgbClr val="7E7E7E"/>
              </a:buClr>
              <a:buChar char="•"/>
              <a:tabLst>
                <a:tab pos="299085" algn="l"/>
                <a:tab pos="299720" algn="l"/>
              </a:tabLst>
            </a:pPr>
            <a:r>
              <a:rPr dirty="0"/>
              <a:t>In-rank: EITHER:</a:t>
            </a:r>
          </a:p>
          <a:p>
            <a:pPr marL="698500" lvl="1" indent="-285750">
              <a:lnSpc>
                <a:spcPct val="100000"/>
              </a:lnSpc>
              <a:spcBef>
                <a:spcPts val="80"/>
              </a:spcBef>
              <a:buChar char="•"/>
              <a:tabLst>
                <a:tab pos="698500" algn="l"/>
                <a:tab pos="699135" algn="l"/>
              </a:tabLst>
            </a:pPr>
            <a:r>
              <a:rPr dirty="0"/>
              <a:t>Use an asterix *</a:t>
            </a:r>
          </a:p>
          <a:p>
            <a:pPr marL="698500" lvl="1" indent="-285750">
              <a:lnSpc>
                <a:spcPts val="1880"/>
              </a:lnSpc>
              <a:buChar char="•"/>
              <a:tabLst>
                <a:tab pos="698500" algn="l"/>
                <a:tab pos="699135" algn="l"/>
              </a:tabLst>
            </a:pPr>
            <a:r>
              <a:rPr dirty="0"/>
              <a:t>Grey out not-in-rank items: especially useful for cases for full.</a:t>
            </a:r>
          </a:p>
          <a:p>
            <a:pPr marL="355600" indent="-343535">
              <a:lnSpc>
                <a:spcPts val="2120"/>
              </a:lnSpc>
              <a:buClr>
                <a:srgbClr val="7E7E7E"/>
              </a:buClr>
              <a:buChar char="•"/>
              <a:tabLst>
                <a:tab pos="355600" algn="l"/>
                <a:tab pos="356235" algn="l"/>
              </a:tabLst>
            </a:pPr>
            <a:r>
              <a:rPr dirty="0"/>
              <a:t>DEI items: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spc="-45" dirty="0"/>
              <a:t>If</a:t>
            </a:r>
            <a:r>
              <a:rPr spc="-160" dirty="0"/>
              <a:t> </a:t>
            </a:r>
            <a:r>
              <a:rPr spc="-270" dirty="0"/>
              <a:t>you</a:t>
            </a:r>
            <a:r>
              <a:rPr spc="-170" dirty="0"/>
              <a:t> </a:t>
            </a:r>
            <a:r>
              <a:rPr spc="-150" dirty="0"/>
              <a:t>don’t</a:t>
            </a:r>
            <a:r>
              <a:rPr spc="-175" dirty="0"/>
              <a:t> </a:t>
            </a:r>
            <a:r>
              <a:rPr spc="-155" dirty="0"/>
              <a:t>want</a:t>
            </a:r>
            <a:r>
              <a:rPr spc="-185" dirty="0"/>
              <a:t> </a:t>
            </a:r>
            <a:r>
              <a:rPr spc="-120" dirty="0"/>
              <a:t>to</a:t>
            </a:r>
            <a:r>
              <a:rPr spc="-150" dirty="0"/>
              <a:t> </a:t>
            </a:r>
            <a:r>
              <a:rPr spc="-310" dirty="0"/>
              <a:t>use</a:t>
            </a:r>
            <a:r>
              <a:rPr spc="-185" dirty="0"/>
              <a:t> </a:t>
            </a:r>
            <a:r>
              <a:rPr spc="-90" dirty="0"/>
              <a:t>DMAI</a:t>
            </a:r>
          </a:p>
        </p:txBody>
      </p:sp>
      <p:sp>
        <p:nvSpPr>
          <p:cNvPr id="7" name="Text Placeholder 6">
            <a:extLst>
              <a:ext uri="{FF2B5EF4-FFF2-40B4-BE49-F238E27FC236}">
                <a16:creationId xmlns:a16="http://schemas.microsoft.com/office/drawing/2014/main" id="{1FB607BC-F096-7625-E6DA-EBA3F3F73A44}"/>
              </a:ext>
            </a:extLst>
          </p:cNvPr>
          <p:cNvSpPr>
            <a:spLocks noGrp="1"/>
          </p:cNvSpPr>
          <p:nvPr>
            <p:ph type="body" sz="quarter" idx="10"/>
          </p:nvPr>
        </p:nvSpPr>
        <p:spPr/>
        <p:txBody>
          <a:bodyPr/>
          <a:lstStyle/>
          <a:p>
            <a:endParaRPr lang="en-US"/>
          </a:p>
        </p:txBody>
      </p:sp>
      <p:sp>
        <p:nvSpPr>
          <p:cNvPr id="6" name="Content Placeholder 5">
            <a:extLst>
              <a:ext uri="{FF2B5EF4-FFF2-40B4-BE49-F238E27FC236}">
                <a16:creationId xmlns:a16="http://schemas.microsoft.com/office/drawing/2014/main" id="{87505813-A646-E161-E76C-958D2CAF547B}"/>
              </a:ext>
            </a:extLst>
          </p:cNvPr>
          <p:cNvSpPr>
            <a:spLocks noGrp="1"/>
          </p:cNvSpPr>
          <p:nvPr>
            <p:ph idx="1"/>
          </p:nvPr>
        </p:nvSpPr>
        <p:spPr/>
        <p:txBody>
          <a:bodyPr/>
          <a:lstStyle/>
          <a:p>
            <a:pPr marL="12700" marR="2326640" indent="0">
              <a:lnSpc>
                <a:spcPct val="100000"/>
              </a:lnSpc>
              <a:spcBef>
                <a:spcPts val="100"/>
              </a:spcBef>
              <a:buNone/>
            </a:pPr>
            <a:r>
              <a:rPr lang="en-US" dirty="0"/>
              <a:t>We have ‘tabbed’ and ‘table’ formatted Word documents: </a:t>
            </a:r>
            <a:r>
              <a:rPr lang="en-US" dirty="0">
                <a:hlinkClick r:id="rId2"/>
              </a:rPr>
              <a:t>Dossier Forms</a:t>
            </a:r>
            <a:r>
              <a:rPr lang="en-US" dirty="0"/>
              <a:t>.</a:t>
            </a:r>
          </a:p>
          <a:p>
            <a:pPr marL="0" indent="0">
              <a:lnSpc>
                <a:spcPct val="100000"/>
              </a:lnSpc>
              <a:spcBef>
                <a:spcPts val="30"/>
              </a:spcBef>
              <a:buNone/>
            </a:pPr>
            <a:endParaRPr lang="en-US" dirty="0"/>
          </a:p>
          <a:p>
            <a:pPr marL="0" marR="5080" indent="0">
              <a:lnSpc>
                <a:spcPct val="100000"/>
              </a:lnSpc>
              <a:buNone/>
            </a:pPr>
            <a:r>
              <a:rPr lang="en-US" dirty="0"/>
              <a:t>You will have to input lists of courses in the approved format: consider going to DMAI for that and pasting them in. </a:t>
            </a:r>
            <a:r>
              <a:rPr lang="en-US" i="1" dirty="0"/>
              <a:t>DMAI is auto-loaded with all your courses since you came here or 2012, whichever is later.</a:t>
            </a:r>
          </a:p>
          <a:p>
            <a:pPr marL="0" marR="5080" indent="0">
              <a:lnSpc>
                <a:spcPct val="100000"/>
              </a:lnSpc>
              <a:buNone/>
            </a:pPr>
            <a:endParaRPr lang="en-US" dirty="0"/>
          </a:p>
          <a:p>
            <a:pPr marL="0" marR="5080" indent="0">
              <a:lnSpc>
                <a:spcPct val="100000"/>
              </a:lnSpc>
              <a:buNone/>
            </a:pPr>
            <a:r>
              <a:rPr lang="en-US" dirty="0"/>
              <a:t>The IUPUI P&amp;T CV is instantly recognizable. </a:t>
            </a:r>
          </a:p>
          <a:p>
            <a:pPr marL="0" marR="5080" indent="0">
              <a:lnSpc>
                <a:spcPct val="100000"/>
              </a:lnSpc>
              <a:buNone/>
            </a:pPr>
            <a:r>
              <a:rPr lang="en-US" dirty="0"/>
              <a:t>Campus reviewers will know if you are not following this outline.</a:t>
            </a:r>
          </a:p>
          <a:p>
            <a:pPr marL="0" marR="5080" indent="0">
              <a:lnSpc>
                <a:spcPct val="100000"/>
              </a:lnSpc>
              <a:buNone/>
            </a:pP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eDossier</a:t>
            </a:r>
            <a:r>
              <a:rPr lang="en-US" dirty="0"/>
              <a:t> System</a:t>
            </a:r>
          </a:p>
        </p:txBody>
      </p:sp>
      <p:sp>
        <p:nvSpPr>
          <p:cNvPr id="3" name="Text Placeholder 2">
            <a:extLst>
              <a:ext uri="{FF2B5EF4-FFF2-40B4-BE49-F238E27FC236}">
                <a16:creationId xmlns:a16="http://schemas.microsoft.com/office/drawing/2014/main" id="{9F200E48-9D32-7547-8A45-2B3D697639A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6275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595675" y="1714697"/>
            <a:ext cx="4560579" cy="4169990"/>
          </a:xfrm>
        </p:spPr>
        <p:txBody>
          <a:bodyPr>
            <a:normAutofit fontScale="92500" lnSpcReduction="20000"/>
          </a:bodyPr>
          <a:lstStyle/>
          <a:p>
            <a:pPr marL="0" indent="0">
              <a:spcAft>
                <a:spcPts val="0"/>
              </a:spcAft>
              <a:buNone/>
            </a:pPr>
            <a:r>
              <a:rPr lang="en-US" b="1" dirty="0"/>
              <a:t>Defining the dossier</a:t>
            </a:r>
          </a:p>
          <a:p>
            <a:pPr marL="0" indent="0">
              <a:spcAft>
                <a:spcPts val="0"/>
              </a:spcAft>
              <a:buNone/>
            </a:pPr>
            <a:r>
              <a:rPr lang="en-US" b="1" dirty="0"/>
              <a:t>	Conceptually</a:t>
            </a:r>
          </a:p>
          <a:p>
            <a:pPr marL="0" indent="0">
              <a:spcAft>
                <a:spcPts val="0"/>
              </a:spcAft>
              <a:buNone/>
            </a:pPr>
            <a:r>
              <a:rPr lang="en-US" b="1" dirty="0"/>
              <a:t>	What it looks like online</a:t>
            </a:r>
          </a:p>
          <a:p>
            <a:pPr marL="0" indent="0">
              <a:spcAft>
                <a:spcPts val="0"/>
              </a:spcAft>
              <a:buNone/>
            </a:pPr>
            <a:endParaRPr lang="en-US" b="1" dirty="0"/>
          </a:p>
          <a:p>
            <a:pPr marL="0" indent="0">
              <a:spcAft>
                <a:spcPts val="0"/>
              </a:spcAft>
              <a:buNone/>
            </a:pPr>
            <a:r>
              <a:rPr lang="en-US" b="1" dirty="0"/>
              <a:t>Dossier Components</a:t>
            </a:r>
          </a:p>
          <a:p>
            <a:pPr marL="0" indent="0">
              <a:spcAft>
                <a:spcPts val="0"/>
              </a:spcAft>
              <a:buNone/>
            </a:pPr>
            <a:r>
              <a:rPr lang="en-US" b="1" dirty="0"/>
              <a:t>	Candidate Statement	</a:t>
            </a:r>
          </a:p>
          <a:p>
            <a:pPr marL="0" indent="0">
              <a:spcAft>
                <a:spcPts val="0"/>
              </a:spcAft>
              <a:buNone/>
            </a:pPr>
            <a:r>
              <a:rPr lang="en-US" b="1" dirty="0"/>
              <a:t>	IUPUI CV/DMAI</a:t>
            </a:r>
          </a:p>
          <a:p>
            <a:pPr marL="0" indent="0">
              <a:spcAft>
                <a:spcPts val="0"/>
              </a:spcAft>
              <a:buNone/>
            </a:pPr>
            <a:r>
              <a:rPr lang="en-US" b="1" dirty="0"/>
              <a:t>	Regular sections</a:t>
            </a:r>
          </a:p>
          <a:p>
            <a:pPr marL="0" indent="0">
              <a:spcAft>
                <a:spcPts val="0"/>
              </a:spcAft>
              <a:buNone/>
            </a:pPr>
            <a:r>
              <a:rPr lang="en-US" b="1" dirty="0"/>
              <a:t>	Appendices</a:t>
            </a:r>
          </a:p>
          <a:p>
            <a:pPr marL="0" indent="0">
              <a:spcAft>
                <a:spcPts val="0"/>
              </a:spcAft>
              <a:buNone/>
            </a:pPr>
            <a:endParaRPr lang="en-US" b="1" dirty="0"/>
          </a:p>
          <a:p>
            <a:pPr marL="0" indent="0">
              <a:spcAft>
                <a:spcPts val="0"/>
              </a:spcAft>
              <a:buNone/>
            </a:pPr>
            <a:r>
              <a:rPr lang="en-US" b="1" dirty="0"/>
              <a:t>The </a:t>
            </a:r>
            <a:r>
              <a:rPr lang="en-US" b="1" dirty="0" err="1"/>
              <a:t>eDossier</a:t>
            </a:r>
            <a:r>
              <a:rPr lang="en-US" b="1" dirty="0"/>
              <a:t> System</a:t>
            </a:r>
          </a:p>
          <a:p>
            <a:pPr marL="0" indent="0">
              <a:spcAft>
                <a:spcPts val="0"/>
              </a:spcAft>
              <a:buNone/>
            </a:pPr>
            <a:r>
              <a:rPr lang="en-US" b="1" dirty="0"/>
              <a:t>	Preparing files</a:t>
            </a:r>
          </a:p>
          <a:p>
            <a:pPr marL="0" indent="0">
              <a:spcAft>
                <a:spcPts val="0"/>
              </a:spcAft>
              <a:buNone/>
            </a:pPr>
            <a:r>
              <a:rPr lang="en-US" b="1" dirty="0"/>
              <a:t>	Using it</a:t>
            </a:r>
          </a:p>
          <a:p>
            <a:pPr marL="0" indent="0">
              <a:spcAft>
                <a:spcPts val="0"/>
              </a:spcAft>
              <a:buNone/>
            </a:pPr>
            <a:endParaRPr lang="en-US" b="1" dirty="0"/>
          </a:p>
          <a:p>
            <a:pPr marL="0" indent="0">
              <a:spcAft>
                <a:spcPts val="0"/>
              </a:spcAft>
              <a:buNone/>
            </a:pPr>
            <a:r>
              <a:rPr lang="en-US" b="1" dirty="0"/>
              <a:t>Critical Documentation Issues</a:t>
            </a:r>
          </a:p>
          <a:p>
            <a:pPr marL="0" indent="0">
              <a:spcAft>
                <a:spcPts val="0"/>
              </a:spcAft>
              <a:buNone/>
            </a:pPr>
            <a:r>
              <a:rPr lang="en-US" b="1" dirty="0"/>
              <a:t>	Co-authorship</a:t>
            </a:r>
          </a:p>
          <a:p>
            <a:pPr marL="0" indent="0">
              <a:spcAft>
                <a:spcPts val="0"/>
              </a:spcAft>
              <a:buNone/>
            </a:pPr>
            <a:r>
              <a:rPr lang="en-US" b="1" dirty="0"/>
              <a:t>	Teaching Evaluations</a:t>
            </a:r>
          </a:p>
          <a:p>
            <a:pPr marL="0" indent="0">
              <a:spcAft>
                <a:spcPts val="0"/>
              </a:spcAft>
              <a:buNone/>
            </a:pPr>
            <a:r>
              <a:rPr lang="en-US" b="1" dirty="0"/>
              <a:t>	Documenting scholarly impact</a:t>
            </a:r>
          </a:p>
          <a:p>
            <a:pPr marL="0" indent="0">
              <a:spcAft>
                <a:spcPts val="0"/>
              </a:spcAft>
              <a:buNone/>
            </a:pPr>
            <a:endParaRPr lang="en-US" b="1" dirty="0"/>
          </a:p>
          <a:p>
            <a:pPr marL="0" indent="0">
              <a:spcAft>
                <a:spcPts val="0"/>
              </a:spcAft>
              <a:buNone/>
            </a:pPr>
            <a:endParaRPr lang="en-US" b="1" dirty="0"/>
          </a:p>
        </p:txBody>
      </p:sp>
      <p:pic>
        <p:nvPicPr>
          <p:cNvPr id="7" name="Picture 6"/>
          <p:cNvPicPr>
            <a:picLocks noChangeAspect="1"/>
          </p:cNvPicPr>
          <p:nvPr/>
        </p:nvPicPr>
        <p:blipFill>
          <a:blip r:embed="rId2"/>
          <a:stretch>
            <a:fillRect/>
          </a:stretch>
        </p:blipFill>
        <p:spPr>
          <a:xfrm>
            <a:off x="6667500" y="2911029"/>
            <a:ext cx="1500187" cy="2746821"/>
          </a:xfrm>
          <a:prstGeom prst="rect">
            <a:avLst/>
          </a:prstGeom>
        </p:spPr>
      </p:pic>
      <p:sp>
        <p:nvSpPr>
          <p:cNvPr id="8" name="TextBox 7"/>
          <p:cNvSpPr txBox="1"/>
          <p:nvPr/>
        </p:nvSpPr>
        <p:spPr>
          <a:xfrm>
            <a:off x="6165055" y="1045676"/>
            <a:ext cx="2505075" cy="1754326"/>
          </a:xfrm>
          <a:prstGeom prst="rect">
            <a:avLst/>
          </a:prstGeom>
          <a:noFill/>
        </p:spPr>
        <p:txBody>
          <a:bodyPr wrap="square" rtlCol="0">
            <a:spAutoFit/>
          </a:bodyPr>
          <a:lstStyle/>
          <a:p>
            <a:pPr algn="ctr"/>
            <a:r>
              <a:rPr lang="en-US" sz="3600" dirty="0">
                <a:latin typeface="Old English Text MT" panose="03040902040508030806" pitchFamily="66" charset="0"/>
              </a:rPr>
              <a:t>World’s Best Dossier</a:t>
            </a:r>
          </a:p>
        </p:txBody>
      </p:sp>
      <p:sp>
        <p:nvSpPr>
          <p:cNvPr id="9" name="TextBox 8"/>
          <p:cNvSpPr txBox="1"/>
          <p:nvPr/>
        </p:nvSpPr>
        <p:spPr>
          <a:xfrm>
            <a:off x="6347343" y="1143501"/>
            <a:ext cx="2009671" cy="1323439"/>
          </a:xfrm>
          <a:prstGeom prst="rect">
            <a:avLst/>
          </a:prstGeom>
          <a:solidFill>
            <a:srgbClr val="690304"/>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dirty="0"/>
              <a:t>You</a:t>
            </a:r>
          </a:p>
          <a:p>
            <a:pPr algn="ctr"/>
            <a:endParaRPr lang="en-US" sz="4000" dirty="0"/>
          </a:p>
        </p:txBody>
      </p:sp>
      <p:pic>
        <p:nvPicPr>
          <p:cNvPr id="12" name="Picture 11"/>
          <p:cNvPicPr>
            <a:picLocks noChangeAspect="1"/>
          </p:cNvPicPr>
          <p:nvPr/>
        </p:nvPicPr>
        <p:blipFill>
          <a:blip r:embed="rId3"/>
          <a:srcRect/>
          <a:stretch/>
        </p:blipFill>
        <p:spPr>
          <a:xfrm>
            <a:off x="4693507" y="2461985"/>
            <a:ext cx="4308213" cy="2261812"/>
          </a:xfrm>
          <a:prstGeom prst="rect">
            <a:avLst/>
          </a:prstGeom>
        </p:spPr>
      </p:pic>
      <p:sp>
        <p:nvSpPr>
          <p:cNvPr id="13" name="TextBox 12"/>
          <p:cNvSpPr txBox="1"/>
          <p:nvPr/>
        </p:nvSpPr>
        <p:spPr>
          <a:xfrm>
            <a:off x="5096857" y="4688354"/>
            <a:ext cx="4079631" cy="1938992"/>
          </a:xfrm>
          <a:prstGeom prst="rect">
            <a:avLst/>
          </a:prstGeom>
          <a:solidFill>
            <a:srgbClr val="690304"/>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dirty="0"/>
              <a:t>Across the </a:t>
            </a:r>
          </a:p>
          <a:p>
            <a:pPr algn="ctr"/>
            <a:r>
              <a:rPr lang="en-US" sz="4000" dirty="0"/>
              <a:t>finish line</a:t>
            </a:r>
          </a:p>
          <a:p>
            <a:pPr algn="ctr"/>
            <a:endParaRPr lang="en-US" sz="4000" dirty="0"/>
          </a:p>
        </p:txBody>
      </p:sp>
    </p:spTree>
    <p:extLst>
      <p:ext uri="{BB962C8B-B14F-4D97-AF65-F5344CB8AC3E}">
        <p14:creationId xmlns:p14="http://schemas.microsoft.com/office/powerpoint/2010/main" val="34486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824" y="329340"/>
            <a:ext cx="8004391" cy="638906"/>
          </a:xfrm>
        </p:spPr>
        <p:txBody>
          <a:bodyPr>
            <a:normAutofit/>
          </a:bodyPr>
          <a:lstStyle/>
          <a:p>
            <a:r>
              <a:rPr lang="en-US" dirty="0"/>
              <a:t>What e-dossier looks like to candidates</a:t>
            </a:r>
            <a:endParaRPr lang="en-US" dirty="0">
              <a:solidFill>
                <a:srgbClr val="C00000"/>
              </a:solidFill>
            </a:endParaRPr>
          </a:p>
        </p:txBody>
      </p:sp>
      <p:pic>
        <p:nvPicPr>
          <p:cNvPr id="11" name="Content Placeholder 10" descr="Graphical user interface, text&#10;&#10;Description automatically generated">
            <a:extLst>
              <a:ext uri="{FF2B5EF4-FFF2-40B4-BE49-F238E27FC236}">
                <a16:creationId xmlns:a16="http://schemas.microsoft.com/office/drawing/2014/main" id="{151BFD95-AC27-D820-EE3F-84996EC06D39}"/>
              </a:ext>
            </a:extLst>
          </p:cNvPr>
          <p:cNvPicPr>
            <a:picLocks noGrp="1" noChangeAspect="1"/>
          </p:cNvPicPr>
          <p:nvPr>
            <p:ph idx="1"/>
          </p:nvPr>
        </p:nvPicPr>
        <p:blipFill>
          <a:blip r:embed="rId2"/>
          <a:stretch>
            <a:fillRect/>
          </a:stretch>
        </p:blipFill>
        <p:spPr>
          <a:xfrm>
            <a:off x="930114" y="1105215"/>
            <a:ext cx="7283771" cy="5070795"/>
          </a:xfrm>
        </p:spPr>
      </p:pic>
    </p:spTree>
    <p:extLst>
      <p:ext uri="{BB962C8B-B14F-4D97-AF65-F5344CB8AC3E}">
        <p14:creationId xmlns:p14="http://schemas.microsoft.com/office/powerpoint/2010/main" val="1247346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3" name="object 3"/>
          <p:cNvGrpSpPr/>
          <p:nvPr/>
        </p:nvGrpSpPr>
        <p:grpSpPr>
          <a:xfrm>
            <a:off x="635508" y="3723385"/>
            <a:ext cx="8509000" cy="3134995"/>
            <a:chOff x="635508" y="3723385"/>
            <a:chExt cx="8509000" cy="3134995"/>
          </a:xfrm>
        </p:grpSpPr>
        <p:sp>
          <p:nvSpPr>
            <p:cNvPr id="4" name="object 4"/>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5" name="object 5"/>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6" name="object 6"/>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sp>
          <p:nvSpPr>
            <p:cNvPr id="7" name="object 7"/>
            <p:cNvSpPr/>
            <p:nvPr/>
          </p:nvSpPr>
          <p:spPr>
            <a:xfrm>
              <a:off x="6185154" y="3736085"/>
              <a:ext cx="2391410" cy="1755775"/>
            </a:xfrm>
            <a:custGeom>
              <a:avLst/>
              <a:gdLst/>
              <a:ahLst/>
              <a:cxnLst/>
              <a:rect l="l" t="t" r="r" b="b"/>
              <a:pathLst>
                <a:path w="2391409" h="1755775">
                  <a:moveTo>
                    <a:pt x="0" y="0"/>
                  </a:moveTo>
                  <a:lnTo>
                    <a:pt x="2391155" y="0"/>
                  </a:lnTo>
                  <a:lnTo>
                    <a:pt x="2391155" y="1755648"/>
                  </a:lnTo>
                  <a:lnTo>
                    <a:pt x="0" y="1755648"/>
                  </a:lnTo>
                  <a:lnTo>
                    <a:pt x="0" y="0"/>
                  </a:lnTo>
                  <a:close/>
                </a:path>
              </a:pathLst>
            </a:custGeom>
            <a:ln w="25400">
              <a:solidFill>
                <a:srgbClr val="C0504D"/>
              </a:solidFill>
            </a:ln>
          </p:spPr>
          <p:txBody>
            <a:bodyPr wrap="square" lIns="0" tIns="0" rIns="0" bIns="0" rtlCol="0"/>
            <a:lstStyle/>
            <a:p>
              <a:endParaRPr/>
            </a:p>
          </p:txBody>
        </p:sp>
      </p:grpSp>
      <p:pic>
        <p:nvPicPr>
          <p:cNvPr id="8" name="object 8"/>
          <p:cNvPicPr/>
          <p:nvPr/>
        </p:nvPicPr>
        <p:blipFill>
          <a:blip r:embed="rId2" cstate="print"/>
          <a:stretch>
            <a:fillRect/>
          </a:stretch>
        </p:blipFill>
        <p:spPr>
          <a:xfrm>
            <a:off x="246888" y="315468"/>
            <a:ext cx="2638424" cy="4848604"/>
          </a:xfrm>
          <a:prstGeom prst="rect">
            <a:avLst/>
          </a:prstGeom>
        </p:spPr>
      </p:pic>
      <p:pic>
        <p:nvPicPr>
          <p:cNvPr id="9" name="object 9"/>
          <p:cNvPicPr/>
          <p:nvPr/>
        </p:nvPicPr>
        <p:blipFill>
          <a:blip r:embed="rId3" cstate="print"/>
          <a:stretch>
            <a:fillRect/>
          </a:stretch>
        </p:blipFill>
        <p:spPr>
          <a:xfrm>
            <a:off x="3157728" y="329568"/>
            <a:ext cx="2514599" cy="3992495"/>
          </a:xfrm>
          <a:prstGeom prst="rect">
            <a:avLst/>
          </a:prstGeom>
        </p:spPr>
      </p:pic>
      <p:pic>
        <p:nvPicPr>
          <p:cNvPr id="10" name="object 10"/>
          <p:cNvPicPr/>
          <p:nvPr/>
        </p:nvPicPr>
        <p:blipFill>
          <a:blip r:embed="rId4" cstate="print"/>
          <a:stretch>
            <a:fillRect/>
          </a:stretch>
        </p:blipFill>
        <p:spPr>
          <a:xfrm>
            <a:off x="6184391" y="320040"/>
            <a:ext cx="2391143" cy="2105388"/>
          </a:xfrm>
          <a:prstGeom prst="rect">
            <a:avLst/>
          </a:prstGeom>
        </p:spPr>
      </p:pic>
      <p:sp>
        <p:nvSpPr>
          <p:cNvPr id="11" name="object 11"/>
          <p:cNvSpPr txBox="1"/>
          <p:nvPr/>
        </p:nvSpPr>
        <p:spPr>
          <a:xfrm>
            <a:off x="6263699" y="3753756"/>
            <a:ext cx="2153920" cy="1671320"/>
          </a:xfrm>
          <a:prstGeom prst="rect">
            <a:avLst/>
          </a:prstGeom>
        </p:spPr>
        <p:txBody>
          <a:bodyPr vert="horz" wrap="square" lIns="0" tIns="12700" rIns="0" bIns="0" rtlCol="0">
            <a:spAutoFit/>
          </a:bodyPr>
          <a:lstStyle/>
          <a:p>
            <a:pPr marL="12700" marR="22860">
              <a:lnSpc>
                <a:spcPct val="100000"/>
              </a:lnSpc>
              <a:spcBef>
                <a:spcPts val="100"/>
              </a:spcBef>
            </a:pPr>
            <a:r>
              <a:rPr sz="1800" spc="-145" dirty="0">
                <a:latin typeface="Arial"/>
                <a:cs typeface="Arial"/>
              </a:rPr>
              <a:t>These</a:t>
            </a:r>
            <a:r>
              <a:rPr sz="1800" spc="-90" dirty="0">
                <a:latin typeface="Arial"/>
                <a:cs typeface="Arial"/>
              </a:rPr>
              <a:t> </a:t>
            </a:r>
            <a:r>
              <a:rPr sz="1800" spc="-85" dirty="0">
                <a:latin typeface="Arial"/>
                <a:cs typeface="Arial"/>
              </a:rPr>
              <a:t>appear</a:t>
            </a:r>
            <a:r>
              <a:rPr sz="1800" spc="-100" dirty="0">
                <a:latin typeface="Arial"/>
                <a:cs typeface="Arial"/>
              </a:rPr>
              <a:t> </a:t>
            </a:r>
            <a:r>
              <a:rPr sz="1800" spc="-10" dirty="0">
                <a:latin typeface="Arial"/>
                <a:cs typeface="Arial"/>
              </a:rPr>
              <a:t>in</a:t>
            </a:r>
            <a:r>
              <a:rPr sz="1800" spc="-75" dirty="0">
                <a:latin typeface="Arial"/>
                <a:cs typeface="Arial"/>
              </a:rPr>
              <a:t> </a:t>
            </a:r>
            <a:r>
              <a:rPr sz="1800" spc="-25" dirty="0">
                <a:latin typeface="Arial"/>
                <a:cs typeface="Arial"/>
              </a:rPr>
              <a:t>one </a:t>
            </a:r>
            <a:r>
              <a:rPr sz="1800" spc="-75" dirty="0">
                <a:latin typeface="Arial"/>
                <a:cs typeface="Arial"/>
              </a:rPr>
              <a:t>long</a:t>
            </a:r>
            <a:r>
              <a:rPr sz="1800" spc="-70" dirty="0">
                <a:latin typeface="Arial"/>
                <a:cs typeface="Arial"/>
              </a:rPr>
              <a:t> </a:t>
            </a:r>
            <a:r>
              <a:rPr sz="1800" spc="-50" dirty="0">
                <a:latin typeface="Arial"/>
                <a:cs typeface="Arial"/>
              </a:rPr>
              <a:t>vertical</a:t>
            </a:r>
            <a:r>
              <a:rPr sz="1800" spc="-75" dirty="0">
                <a:latin typeface="Arial"/>
                <a:cs typeface="Arial"/>
              </a:rPr>
              <a:t> </a:t>
            </a:r>
            <a:r>
              <a:rPr sz="1800" spc="-25" dirty="0">
                <a:latin typeface="Arial"/>
                <a:cs typeface="Arial"/>
              </a:rPr>
              <a:t>list</a:t>
            </a:r>
            <a:r>
              <a:rPr sz="1800" spc="-85" dirty="0">
                <a:latin typeface="Arial"/>
                <a:cs typeface="Arial"/>
              </a:rPr>
              <a:t> </a:t>
            </a:r>
            <a:r>
              <a:rPr sz="1800" spc="-70" dirty="0">
                <a:latin typeface="Arial"/>
                <a:cs typeface="Arial"/>
              </a:rPr>
              <a:t>on</a:t>
            </a:r>
            <a:r>
              <a:rPr sz="1800" spc="-65" dirty="0">
                <a:latin typeface="Arial"/>
                <a:cs typeface="Arial"/>
              </a:rPr>
              <a:t> </a:t>
            </a:r>
            <a:r>
              <a:rPr sz="1800" spc="-25" dirty="0">
                <a:latin typeface="Arial"/>
                <a:cs typeface="Arial"/>
              </a:rPr>
              <a:t>the </a:t>
            </a:r>
            <a:r>
              <a:rPr sz="1800" dirty="0">
                <a:latin typeface="Arial"/>
                <a:cs typeface="Arial"/>
              </a:rPr>
              <a:t>left</a:t>
            </a:r>
            <a:r>
              <a:rPr sz="1800" spc="-60" dirty="0">
                <a:latin typeface="Arial"/>
                <a:cs typeface="Arial"/>
              </a:rPr>
              <a:t> </a:t>
            </a:r>
            <a:r>
              <a:rPr sz="1800" spc="-10" dirty="0">
                <a:latin typeface="Arial"/>
                <a:cs typeface="Arial"/>
              </a:rPr>
              <a:t>side;</a:t>
            </a:r>
            <a:endParaRPr sz="1800" dirty="0">
              <a:latin typeface="Arial"/>
              <a:cs typeface="Arial"/>
            </a:endParaRPr>
          </a:p>
          <a:p>
            <a:pPr marL="12700" marR="5080">
              <a:lnSpc>
                <a:spcPct val="100000"/>
              </a:lnSpc>
            </a:pPr>
            <a:r>
              <a:rPr sz="1800" spc="-120" dirty="0">
                <a:latin typeface="Arial"/>
                <a:cs typeface="Arial"/>
              </a:rPr>
              <a:t>Open</a:t>
            </a:r>
            <a:r>
              <a:rPr sz="1800" spc="-60" dirty="0">
                <a:latin typeface="Arial"/>
                <a:cs typeface="Arial"/>
              </a:rPr>
              <a:t> </a:t>
            </a:r>
            <a:r>
              <a:rPr sz="1800" spc="-95" dirty="0">
                <a:latin typeface="Arial"/>
                <a:cs typeface="Arial"/>
              </a:rPr>
              <a:t>and</a:t>
            </a:r>
            <a:r>
              <a:rPr sz="1800" spc="-70" dirty="0">
                <a:latin typeface="Arial"/>
                <a:cs typeface="Arial"/>
              </a:rPr>
              <a:t> </a:t>
            </a:r>
            <a:r>
              <a:rPr sz="1800" spc="-105" dirty="0">
                <a:latin typeface="Arial"/>
                <a:cs typeface="Arial"/>
              </a:rPr>
              <a:t>close</a:t>
            </a:r>
            <a:r>
              <a:rPr sz="1800" spc="-60" dirty="0">
                <a:latin typeface="Arial"/>
                <a:cs typeface="Arial"/>
              </a:rPr>
              <a:t> </a:t>
            </a:r>
            <a:r>
              <a:rPr sz="1800" spc="-25" dirty="0">
                <a:latin typeface="Arial"/>
                <a:cs typeface="Arial"/>
              </a:rPr>
              <a:t>the </a:t>
            </a:r>
            <a:r>
              <a:rPr sz="1800" spc="-80" dirty="0">
                <a:latin typeface="Arial"/>
                <a:cs typeface="Arial"/>
              </a:rPr>
              <a:t>various</a:t>
            </a:r>
            <a:r>
              <a:rPr sz="1800" spc="-85" dirty="0">
                <a:latin typeface="Arial"/>
                <a:cs typeface="Arial"/>
              </a:rPr>
              <a:t> </a:t>
            </a:r>
            <a:r>
              <a:rPr sz="1800" spc="-120" dirty="0">
                <a:latin typeface="Arial"/>
                <a:cs typeface="Arial"/>
              </a:rPr>
              <a:t>areas</a:t>
            </a:r>
            <a:r>
              <a:rPr sz="1800" spc="-95" dirty="0">
                <a:latin typeface="Arial"/>
                <a:cs typeface="Arial"/>
              </a:rPr>
              <a:t> using</a:t>
            </a:r>
            <a:r>
              <a:rPr sz="1800" spc="-75" dirty="0">
                <a:latin typeface="Arial"/>
                <a:cs typeface="Arial"/>
              </a:rPr>
              <a:t> </a:t>
            </a:r>
            <a:r>
              <a:rPr sz="1800" spc="-25" dirty="0">
                <a:latin typeface="Arial"/>
                <a:cs typeface="Arial"/>
              </a:rPr>
              <a:t>the </a:t>
            </a:r>
            <a:r>
              <a:rPr sz="1800" spc="-10" dirty="0">
                <a:latin typeface="Arial"/>
                <a:cs typeface="Arial"/>
              </a:rPr>
              <a:t>triangle</a:t>
            </a:r>
            <a:endParaRPr sz="1800" dirty="0">
              <a:latin typeface="Arial"/>
              <a:cs typeface="Arial"/>
            </a:endParaRPr>
          </a:p>
        </p:txBody>
      </p:sp>
      <p:grpSp>
        <p:nvGrpSpPr>
          <p:cNvPr id="12" name="object 12"/>
          <p:cNvGrpSpPr/>
          <p:nvPr/>
        </p:nvGrpSpPr>
        <p:grpSpPr>
          <a:xfrm>
            <a:off x="4090415" y="5315711"/>
            <a:ext cx="2141220" cy="988060"/>
            <a:chOff x="4090415" y="5315711"/>
            <a:chExt cx="2141220" cy="988060"/>
          </a:xfrm>
        </p:grpSpPr>
        <p:pic>
          <p:nvPicPr>
            <p:cNvPr id="13" name="object 13"/>
            <p:cNvPicPr/>
            <p:nvPr/>
          </p:nvPicPr>
          <p:blipFill>
            <a:blip r:embed="rId5" cstate="print"/>
            <a:stretch>
              <a:fillRect/>
            </a:stretch>
          </p:blipFill>
          <p:spPr>
            <a:xfrm>
              <a:off x="4090415" y="5536691"/>
              <a:ext cx="1245158" cy="767029"/>
            </a:xfrm>
            <a:prstGeom prst="rect">
              <a:avLst/>
            </a:prstGeom>
          </p:spPr>
        </p:pic>
        <p:pic>
          <p:nvPicPr>
            <p:cNvPr id="14" name="object 14"/>
            <p:cNvPicPr/>
            <p:nvPr/>
          </p:nvPicPr>
          <p:blipFill>
            <a:blip r:embed="rId6" cstate="print"/>
            <a:stretch>
              <a:fillRect/>
            </a:stretch>
          </p:blipFill>
          <p:spPr>
            <a:xfrm>
              <a:off x="4605527" y="5315711"/>
              <a:ext cx="1626107" cy="573023"/>
            </a:xfrm>
            <a:prstGeom prst="rect">
              <a:avLst/>
            </a:prstGeom>
          </p:spPr>
        </p:pic>
        <p:sp>
          <p:nvSpPr>
            <p:cNvPr id="15" name="object 15"/>
            <p:cNvSpPr/>
            <p:nvPr/>
          </p:nvSpPr>
          <p:spPr>
            <a:xfrm>
              <a:off x="4786420" y="5350001"/>
              <a:ext cx="1400175" cy="382905"/>
            </a:xfrm>
            <a:custGeom>
              <a:avLst/>
              <a:gdLst/>
              <a:ahLst/>
              <a:cxnLst/>
              <a:rect l="l" t="t" r="r" b="b"/>
              <a:pathLst>
                <a:path w="1400175" h="382904">
                  <a:moveTo>
                    <a:pt x="1399679" y="0"/>
                  </a:moveTo>
                  <a:lnTo>
                    <a:pt x="0" y="382651"/>
                  </a:lnTo>
                </a:path>
              </a:pathLst>
            </a:custGeom>
            <a:ln w="25400">
              <a:solidFill>
                <a:srgbClr val="FF0000"/>
              </a:solidFill>
            </a:ln>
          </p:spPr>
          <p:txBody>
            <a:bodyPr wrap="square" lIns="0" tIns="0" rIns="0" bIns="0" rtlCol="0"/>
            <a:lstStyle/>
            <a:p>
              <a:endParaRPr/>
            </a:p>
          </p:txBody>
        </p:sp>
        <p:sp>
          <p:nvSpPr>
            <p:cNvPr id="16" name="object 16"/>
            <p:cNvSpPr/>
            <p:nvPr/>
          </p:nvSpPr>
          <p:spPr>
            <a:xfrm>
              <a:off x="4725165" y="5692546"/>
              <a:ext cx="83820" cy="73660"/>
            </a:xfrm>
            <a:custGeom>
              <a:avLst/>
              <a:gdLst/>
              <a:ahLst/>
              <a:cxnLst/>
              <a:rect l="l" t="t" r="r" b="b"/>
              <a:pathLst>
                <a:path w="83820" h="73660">
                  <a:moveTo>
                    <a:pt x="63449" y="0"/>
                  </a:moveTo>
                  <a:lnTo>
                    <a:pt x="0" y="56845"/>
                  </a:lnTo>
                  <a:lnTo>
                    <a:pt x="83553" y="73507"/>
                  </a:lnTo>
                  <a:lnTo>
                    <a:pt x="63449" y="0"/>
                  </a:lnTo>
                  <a:close/>
                </a:path>
              </a:pathLst>
            </a:custGeom>
            <a:solidFill>
              <a:srgbClr val="FF0000"/>
            </a:solidFill>
          </p:spPr>
          <p:txBody>
            <a:bodyPr wrap="square" lIns="0" tIns="0" rIns="0" bIns="0" rtlCol="0"/>
            <a:lstStyle/>
            <a:p>
              <a:endParaRPr/>
            </a:p>
          </p:txBody>
        </p:sp>
      </p:gr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spTree>
    <p:extLst>
      <p:ext uri="{BB962C8B-B14F-4D97-AF65-F5344CB8AC3E}">
        <p14:creationId xmlns:p14="http://schemas.microsoft.com/office/powerpoint/2010/main" val="1589243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72896"/>
            <a:ext cx="82550" cy="516890"/>
          </a:xfrm>
          <a:custGeom>
            <a:avLst/>
            <a:gdLst/>
            <a:ahLst/>
            <a:cxnLst/>
            <a:rect l="l" t="t" r="r" b="b"/>
            <a:pathLst>
              <a:path w="82550" h="516890">
                <a:moveTo>
                  <a:pt x="82296" y="0"/>
                </a:moveTo>
                <a:lnTo>
                  <a:pt x="0" y="0"/>
                </a:lnTo>
                <a:lnTo>
                  <a:pt x="0" y="516636"/>
                </a:lnTo>
                <a:lnTo>
                  <a:pt x="82296" y="516636"/>
                </a:lnTo>
                <a:lnTo>
                  <a:pt x="82296" y="0"/>
                </a:lnTo>
                <a:close/>
              </a:path>
            </a:pathLst>
          </a:custGeom>
          <a:solidFill>
            <a:srgbClr val="990000"/>
          </a:solidFill>
        </p:spPr>
        <p:txBody>
          <a:bodyPr wrap="square" lIns="0" tIns="0" rIns="0" bIns="0" rtlCol="0"/>
          <a:lstStyle/>
          <a:p>
            <a:endParaRPr/>
          </a:p>
        </p:txBody>
      </p:sp>
      <p:sp>
        <p:nvSpPr>
          <p:cNvPr id="3" name="object 3"/>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4" name="object 4"/>
          <p:cNvGrpSpPr/>
          <p:nvPr/>
        </p:nvGrpSpPr>
        <p:grpSpPr>
          <a:xfrm>
            <a:off x="635508" y="6336791"/>
            <a:ext cx="8509000" cy="521334"/>
            <a:chOff x="635508" y="6336791"/>
            <a:chExt cx="8509000" cy="521334"/>
          </a:xfrm>
        </p:grpSpPr>
        <p:sp>
          <p:nvSpPr>
            <p:cNvPr id="5" name="object 5"/>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6" name="object 6"/>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7" name="object 7"/>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8" name="object 8"/>
          <p:cNvSpPr txBox="1">
            <a:spLocks noGrp="1"/>
          </p:cNvSpPr>
          <p:nvPr>
            <p:ph type="title"/>
          </p:nvPr>
        </p:nvSpPr>
        <p:spPr>
          <a:xfrm>
            <a:off x="635508" y="2205989"/>
            <a:ext cx="1643380" cy="1793875"/>
          </a:xfrm>
          <a:prstGeom prst="rect">
            <a:avLst/>
          </a:prstGeom>
        </p:spPr>
        <p:txBody>
          <a:bodyPr vert="horz" wrap="square" lIns="0" tIns="13335" rIns="0" bIns="0" rtlCol="0">
            <a:spAutoFit/>
          </a:bodyPr>
          <a:lstStyle/>
          <a:p>
            <a:pPr marL="12700" marR="5080">
              <a:lnSpc>
                <a:spcPct val="100000"/>
              </a:lnSpc>
              <a:spcBef>
                <a:spcPts val="105"/>
              </a:spcBef>
            </a:pPr>
            <a:r>
              <a:rPr sz="2900" u="sng" spc="-250" dirty="0">
                <a:solidFill>
                  <a:srgbClr val="0000FF"/>
                </a:solidFill>
                <a:uFill>
                  <a:solidFill>
                    <a:srgbClr val="0000FF"/>
                  </a:solidFill>
                </a:uFill>
                <a:hlinkClick r:id="rId3"/>
              </a:rPr>
              <a:t>The</a:t>
            </a:r>
            <a:r>
              <a:rPr sz="2900" u="sng" spc="-150" dirty="0">
                <a:solidFill>
                  <a:srgbClr val="0000FF"/>
                </a:solidFill>
                <a:uFill>
                  <a:solidFill>
                    <a:srgbClr val="0000FF"/>
                  </a:solidFill>
                </a:uFill>
                <a:hlinkClick r:id="rId3"/>
              </a:rPr>
              <a:t> </a:t>
            </a:r>
            <a:r>
              <a:rPr sz="2900" u="sng" spc="-295" dirty="0">
                <a:solidFill>
                  <a:srgbClr val="0000FF"/>
                </a:solidFill>
                <a:uFill>
                  <a:solidFill>
                    <a:srgbClr val="0000FF"/>
                  </a:solidFill>
                </a:uFill>
                <a:hlinkClick r:id="rId3"/>
              </a:rPr>
              <a:t>P&amp;T</a:t>
            </a:r>
            <a:r>
              <a:rPr sz="2900" spc="-295" dirty="0">
                <a:solidFill>
                  <a:srgbClr val="0000FF"/>
                </a:solidFill>
                <a:hlinkClick r:id="rId3"/>
              </a:rPr>
              <a:t> </a:t>
            </a:r>
            <a:r>
              <a:rPr sz="2900" u="sng" spc="-220" dirty="0">
                <a:solidFill>
                  <a:srgbClr val="0000FF"/>
                </a:solidFill>
                <a:uFill>
                  <a:solidFill>
                    <a:srgbClr val="0000FF"/>
                  </a:solidFill>
                </a:uFill>
                <a:hlinkClick r:id="rId3"/>
              </a:rPr>
              <a:t>Guidelines</a:t>
            </a:r>
            <a:r>
              <a:rPr sz="2900" spc="-220" dirty="0">
                <a:solidFill>
                  <a:srgbClr val="0000FF"/>
                </a:solidFill>
                <a:hlinkClick r:id="rId3"/>
              </a:rPr>
              <a:t> </a:t>
            </a:r>
            <a:r>
              <a:rPr sz="2900" u="sng" spc="-175" dirty="0">
                <a:solidFill>
                  <a:srgbClr val="0000FF"/>
                </a:solidFill>
                <a:uFill>
                  <a:solidFill>
                    <a:srgbClr val="0000FF"/>
                  </a:solidFill>
                </a:uFill>
                <a:hlinkClick r:id="rId3"/>
              </a:rPr>
              <a:t>list</a:t>
            </a:r>
            <a:r>
              <a:rPr sz="2900" u="sng" spc="-130" dirty="0">
                <a:solidFill>
                  <a:srgbClr val="0000FF"/>
                </a:solidFill>
                <a:uFill>
                  <a:solidFill>
                    <a:srgbClr val="0000FF"/>
                  </a:solidFill>
                </a:uFill>
                <a:hlinkClick r:id="rId3"/>
              </a:rPr>
              <a:t> </a:t>
            </a:r>
            <a:r>
              <a:rPr sz="2900" u="sng" spc="-140" dirty="0">
                <a:solidFill>
                  <a:srgbClr val="0000FF"/>
                </a:solidFill>
                <a:uFill>
                  <a:solidFill>
                    <a:srgbClr val="0000FF"/>
                  </a:solidFill>
                </a:uFill>
                <a:hlinkClick r:id="rId3"/>
              </a:rPr>
              <a:t>all</a:t>
            </a:r>
            <a:r>
              <a:rPr sz="2900" u="sng" spc="-110" dirty="0">
                <a:solidFill>
                  <a:srgbClr val="0000FF"/>
                </a:solidFill>
                <a:uFill>
                  <a:solidFill>
                    <a:srgbClr val="0000FF"/>
                  </a:solidFill>
                </a:uFill>
                <a:hlinkClick r:id="rId3"/>
              </a:rPr>
              <a:t> </a:t>
            </a:r>
            <a:r>
              <a:rPr sz="2900" u="sng" spc="-25" dirty="0">
                <a:solidFill>
                  <a:srgbClr val="0000FF"/>
                </a:solidFill>
                <a:uFill>
                  <a:solidFill>
                    <a:srgbClr val="0000FF"/>
                  </a:solidFill>
                </a:uFill>
                <a:hlinkClick r:id="rId3"/>
              </a:rPr>
              <a:t>the</a:t>
            </a:r>
            <a:r>
              <a:rPr sz="2900" spc="-25" dirty="0">
                <a:solidFill>
                  <a:srgbClr val="0000FF"/>
                </a:solidFill>
                <a:hlinkClick r:id="rId3"/>
              </a:rPr>
              <a:t> </a:t>
            </a:r>
            <a:r>
              <a:rPr sz="2900" u="sng" spc="-130" dirty="0">
                <a:solidFill>
                  <a:srgbClr val="0000FF"/>
                </a:solidFill>
                <a:uFill>
                  <a:solidFill>
                    <a:srgbClr val="0000FF"/>
                  </a:solidFill>
                </a:uFill>
                <a:hlinkClick r:id="rId3"/>
              </a:rPr>
              <a:t>sections</a:t>
            </a:r>
            <a:endParaRPr sz="2900"/>
          </a:p>
        </p:txBody>
      </p:sp>
      <p:pic>
        <p:nvPicPr>
          <p:cNvPr id="11" name="object 11"/>
          <p:cNvPicPr/>
          <p:nvPr/>
        </p:nvPicPr>
        <p:blipFill>
          <a:blip r:embed="rId4" cstate="print"/>
          <a:stretch>
            <a:fillRect/>
          </a:stretch>
        </p:blipFill>
        <p:spPr>
          <a:xfrm>
            <a:off x="2454749" y="592074"/>
            <a:ext cx="6578243" cy="5492495"/>
          </a:xfrm>
          <a:prstGeom prst="rect">
            <a:avLst/>
          </a:prstGeom>
        </p:spPr>
      </p:pic>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spTree>
    <p:extLst>
      <p:ext uri="{BB962C8B-B14F-4D97-AF65-F5344CB8AC3E}">
        <p14:creationId xmlns:p14="http://schemas.microsoft.com/office/powerpoint/2010/main" val="2281223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Finalizing the dossier</a:t>
            </a:r>
          </a:p>
        </p:txBody>
      </p:sp>
      <p:sp>
        <p:nvSpPr>
          <p:cNvPr id="4" name="Content Placeholder 3"/>
          <p:cNvSpPr>
            <a:spLocks noGrp="1"/>
          </p:cNvSpPr>
          <p:nvPr>
            <p:ph idx="1"/>
          </p:nvPr>
        </p:nvSpPr>
        <p:spPr/>
        <p:txBody>
          <a:bodyPr/>
          <a:lstStyle/>
          <a:p>
            <a:pPr marL="0" indent="0">
              <a:buNone/>
            </a:pPr>
            <a:r>
              <a:rPr lang="en-US" dirty="0"/>
              <a:t>Decision: </a:t>
            </a:r>
          </a:p>
          <a:p>
            <a:r>
              <a:rPr lang="en-US" dirty="0"/>
              <a:t>Save everything into appropriate folders OR</a:t>
            </a:r>
          </a:p>
          <a:p>
            <a:r>
              <a:rPr lang="en-US" dirty="0"/>
              <a:t>You may save everything in EACH main section in ONE file</a:t>
            </a:r>
          </a:p>
          <a:p>
            <a:pPr marL="0" indent="0">
              <a:buNone/>
            </a:pPr>
            <a:endParaRPr lang="en-US" dirty="0"/>
          </a:p>
          <a:p>
            <a:pPr marL="0" indent="0">
              <a:buNone/>
            </a:pPr>
            <a:r>
              <a:rPr lang="en-US" dirty="0"/>
              <a:t>Use WORD format for </a:t>
            </a:r>
            <a:r>
              <a:rPr lang="en-US" dirty="0" err="1"/>
              <a:t>eDossier</a:t>
            </a:r>
            <a:r>
              <a:rPr lang="en-US" dirty="0"/>
              <a:t> files.  (This is a new recommendation.)</a:t>
            </a:r>
          </a:p>
          <a:p>
            <a:endParaRPr lang="en-US" dirty="0"/>
          </a:p>
          <a:p>
            <a:pPr marL="0" indent="0">
              <a:buNone/>
            </a:pPr>
            <a:r>
              <a:rPr lang="en-US" dirty="0"/>
              <a:t>Maximum of 50 pages (including candidate statement, 5 OR 7 pages; NOT including CV) for the regular folders</a:t>
            </a:r>
          </a:p>
          <a:p>
            <a:pPr marL="457200" lvl="1" indent="0">
              <a:buNone/>
            </a:pPr>
            <a:r>
              <a:rPr lang="en-US" dirty="0"/>
              <a:t>This is a conceptual limit.  Don’t make readers think you are ignoring the limit; don’t fret over half-pages.  </a:t>
            </a:r>
          </a:p>
        </p:txBody>
      </p:sp>
      <p:sp>
        <p:nvSpPr>
          <p:cNvPr id="5" name="TextBox 4"/>
          <p:cNvSpPr txBox="1"/>
          <p:nvPr/>
        </p:nvSpPr>
        <p:spPr>
          <a:xfrm>
            <a:off x="5454869" y="-1"/>
            <a:ext cx="349863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Summer before review year</a:t>
            </a:r>
          </a:p>
          <a:p>
            <a:pPr algn="ctr"/>
            <a:r>
              <a:rPr lang="en-US" dirty="0"/>
              <a:t>IUSM:  earlier</a:t>
            </a:r>
          </a:p>
          <a:p>
            <a:pPr algn="ctr"/>
            <a:endParaRPr lang="en-US" dirty="0"/>
          </a:p>
          <a:p>
            <a:pPr algn="ctr"/>
            <a:r>
              <a:rPr lang="en-US" dirty="0" err="1"/>
              <a:t>eDossier</a:t>
            </a:r>
            <a:r>
              <a:rPr lang="en-US" dirty="0"/>
              <a:t> NOT available until late summer</a:t>
            </a:r>
          </a:p>
        </p:txBody>
      </p:sp>
      <p:sp>
        <p:nvSpPr>
          <p:cNvPr id="3" name="TextBox 2">
            <a:extLst>
              <a:ext uri="{FF2B5EF4-FFF2-40B4-BE49-F238E27FC236}">
                <a16:creationId xmlns:a16="http://schemas.microsoft.com/office/drawing/2014/main" id="{82F90811-D0B6-9D4E-9269-6589547C83D7}"/>
              </a:ext>
            </a:extLst>
          </p:cNvPr>
          <p:cNvSpPr txBox="1"/>
          <p:nvPr/>
        </p:nvSpPr>
        <p:spPr>
          <a:xfrm>
            <a:off x="1502979" y="5044206"/>
            <a:ext cx="5876016"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a:t>ALERT! E-DOSSIER FREEZES ONCE YOU </a:t>
            </a:r>
            <a:r>
              <a:rPr lang="en-US" b="1" dirty="0"/>
              <a:t>SUBMIT</a:t>
            </a:r>
            <a:r>
              <a:rPr lang="en-US" dirty="0"/>
              <a:t> AND THE CHAIR CONCURS!  NO CHANGES CAN BE MADE, ONLY ADDITIONS IN A SPECIAL FOLDER.</a:t>
            </a:r>
          </a:p>
        </p:txBody>
      </p:sp>
    </p:spTree>
    <p:extLst>
      <p:ext uri="{BB962C8B-B14F-4D97-AF65-F5344CB8AC3E}">
        <p14:creationId xmlns:p14="http://schemas.microsoft.com/office/powerpoint/2010/main" val="166294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Why </a:t>
            </a:r>
            <a:r>
              <a:rPr lang="en-US" dirty="0" err="1"/>
              <a:t>eDossier</a:t>
            </a:r>
            <a:r>
              <a:rPr lang="en-US" dirty="0"/>
              <a:t>?</a:t>
            </a:r>
          </a:p>
        </p:txBody>
      </p:sp>
      <p:sp>
        <p:nvSpPr>
          <p:cNvPr id="6" name="Text Placeholder 5"/>
          <p:cNvSpPr>
            <a:spLocks noGrp="1"/>
          </p:cNvSpPr>
          <p:nvPr>
            <p:ph type="body" sz="quarter" idx="10"/>
          </p:nvPr>
        </p:nvSpPr>
        <p:spPr/>
        <p:txBody>
          <a:bodyPr/>
          <a:lstStyle/>
          <a:p>
            <a:endParaRPr lang="en-US"/>
          </a:p>
        </p:txBody>
      </p:sp>
      <p:sp>
        <p:nvSpPr>
          <p:cNvPr id="5" name="Content Placeholder 4"/>
          <p:cNvSpPr>
            <a:spLocks noGrp="1"/>
          </p:cNvSpPr>
          <p:nvPr>
            <p:ph idx="1"/>
          </p:nvPr>
        </p:nvSpPr>
        <p:spPr>
          <a:xfrm>
            <a:off x="518824" y="1971675"/>
            <a:ext cx="3590721" cy="3956159"/>
          </a:xfrm>
        </p:spPr>
        <p:txBody>
          <a:bodyPr>
            <a:normAutofit/>
          </a:bodyPr>
          <a:lstStyle/>
          <a:p>
            <a:pPr marL="0" indent="0">
              <a:buNone/>
            </a:pPr>
            <a:r>
              <a:rPr lang="en-US" sz="3200" dirty="0"/>
              <a:t>Secure storage</a:t>
            </a:r>
          </a:p>
          <a:p>
            <a:pPr marL="0" indent="0">
              <a:buNone/>
            </a:pPr>
            <a:r>
              <a:rPr lang="en-US" sz="2200" i="1" dirty="0"/>
              <a:t>Per IU policy, decisions are made ONLY on materials IN the e-dossier.</a:t>
            </a:r>
          </a:p>
          <a:p>
            <a:pPr marL="0" indent="0">
              <a:buNone/>
            </a:pPr>
            <a:endParaRPr lang="en-US" sz="2200" dirty="0"/>
          </a:p>
          <a:p>
            <a:pPr marL="0" indent="0">
              <a:buNone/>
            </a:pPr>
            <a:r>
              <a:rPr lang="en-US" sz="3200" dirty="0"/>
              <a:t>Routing </a:t>
            </a:r>
          </a:p>
          <a:p>
            <a:pPr marL="0" indent="0">
              <a:buNone/>
            </a:pPr>
            <a:r>
              <a:rPr lang="en-US" sz="2200" i="1" dirty="0"/>
              <a:t>Each level is separate and can only work once the previous level has finished = be prompt!</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777" y="573799"/>
            <a:ext cx="3010320" cy="933580"/>
          </a:xfrm>
          <a:prstGeom prst="rect">
            <a:avLst/>
          </a:prstGeom>
        </p:spPr>
      </p:pic>
      <p:sp>
        <p:nvSpPr>
          <p:cNvPr id="7" name="TextBox 6">
            <a:extLst>
              <a:ext uri="{FF2B5EF4-FFF2-40B4-BE49-F238E27FC236}">
                <a16:creationId xmlns:a16="http://schemas.microsoft.com/office/drawing/2014/main" id="{4950748A-4FE5-2347-8136-D3859356B6B6}"/>
              </a:ext>
            </a:extLst>
          </p:cNvPr>
          <p:cNvSpPr txBox="1"/>
          <p:nvPr/>
        </p:nvSpPr>
        <p:spPr>
          <a:xfrm>
            <a:off x="4631256" y="2089297"/>
            <a:ext cx="4259912" cy="40934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Primary (dept) committee</a:t>
            </a:r>
          </a:p>
          <a:p>
            <a:r>
              <a:rPr lang="en-US" dirty="0"/>
              <a:t>     Committee votes and reports</a:t>
            </a:r>
          </a:p>
          <a:p>
            <a:r>
              <a:rPr lang="en-US" dirty="0"/>
              <a:t>     </a:t>
            </a:r>
            <a:endParaRPr lang="en-US" i="1" dirty="0"/>
          </a:p>
          <a:p>
            <a:r>
              <a:rPr lang="en-US" dirty="0"/>
              <a:t>Chair votes and reports</a:t>
            </a:r>
          </a:p>
          <a:p>
            <a:endParaRPr lang="en-US" dirty="0"/>
          </a:p>
          <a:p>
            <a:r>
              <a:rPr lang="en-US" dirty="0"/>
              <a:t>Unit (school) committee</a:t>
            </a:r>
          </a:p>
          <a:p>
            <a:r>
              <a:rPr lang="en-US" dirty="0"/>
              <a:t>      Committee votes and reports</a:t>
            </a:r>
          </a:p>
          <a:p>
            <a:endParaRPr lang="en-US" dirty="0"/>
          </a:p>
          <a:p>
            <a:r>
              <a:rPr lang="en-US" dirty="0"/>
              <a:t>Dean vote and report</a:t>
            </a:r>
          </a:p>
          <a:p>
            <a:r>
              <a:rPr lang="en-US" dirty="0"/>
              <a:t>     </a:t>
            </a:r>
          </a:p>
          <a:p>
            <a:r>
              <a:rPr lang="en-US" sz="1600" i="1" dirty="0"/>
              <a:t>Candidates are notified at each stage by the responsible party.</a:t>
            </a:r>
          </a:p>
          <a:p>
            <a:endParaRPr lang="en-US" sz="1600" i="1" dirty="0"/>
          </a:p>
          <a:p>
            <a:r>
              <a:rPr lang="en-US" sz="1600" i="1" dirty="0"/>
              <a:t>Adjustments made for schools without departments, or core schools.  </a:t>
            </a:r>
            <a:endParaRPr lang="en-US" sz="1600" dirty="0"/>
          </a:p>
        </p:txBody>
      </p:sp>
    </p:spTree>
    <p:extLst>
      <p:ext uri="{BB962C8B-B14F-4D97-AF65-F5344CB8AC3E}">
        <p14:creationId xmlns:p14="http://schemas.microsoft.com/office/powerpoint/2010/main" val="356969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After submission</a:t>
            </a:r>
          </a:p>
        </p:txBody>
      </p:sp>
      <p:sp>
        <p:nvSpPr>
          <p:cNvPr id="6" name="Text Placeholder 5"/>
          <p:cNvSpPr>
            <a:spLocks noGrp="1"/>
          </p:cNvSpPr>
          <p:nvPr>
            <p:ph type="body" sz="quarter" idx="10"/>
          </p:nvPr>
        </p:nvSpPr>
        <p:spPr/>
        <p:txBody>
          <a:bodyPr/>
          <a:lstStyle/>
          <a:p>
            <a:endParaRPr lang="en-US"/>
          </a:p>
        </p:txBody>
      </p:sp>
      <p:sp>
        <p:nvSpPr>
          <p:cNvPr id="5" name="Content Placeholder 4"/>
          <p:cNvSpPr>
            <a:spLocks noGrp="1"/>
          </p:cNvSpPr>
          <p:nvPr>
            <p:ph idx="1"/>
          </p:nvPr>
        </p:nvSpPr>
        <p:spPr>
          <a:xfrm>
            <a:off x="518824" y="1971675"/>
            <a:ext cx="3100676" cy="4124325"/>
          </a:xfrm>
        </p:spPr>
        <p:txBody>
          <a:bodyPr>
            <a:normAutofit/>
          </a:bodyPr>
          <a:lstStyle/>
          <a:p>
            <a:pPr marL="0" indent="0">
              <a:buNone/>
            </a:pPr>
            <a:r>
              <a:rPr lang="en-US" sz="3200" dirty="0">
                <a:solidFill>
                  <a:srgbClr val="9E9A95"/>
                </a:solidFill>
              </a:rPr>
              <a:t>Storage</a:t>
            </a:r>
          </a:p>
          <a:p>
            <a:pPr marL="0" indent="0">
              <a:buNone/>
            </a:pPr>
            <a:r>
              <a:rPr lang="en-US" sz="3200" dirty="0">
                <a:solidFill>
                  <a:srgbClr val="9E9A95"/>
                </a:solidFill>
              </a:rPr>
              <a:t>Routing </a:t>
            </a:r>
          </a:p>
          <a:p>
            <a:pPr marL="0" indent="0">
              <a:buNone/>
            </a:pPr>
            <a:r>
              <a:rPr lang="en-US" sz="3200" dirty="0"/>
              <a:t>Notifications</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777" y="573799"/>
            <a:ext cx="3010320" cy="933580"/>
          </a:xfrm>
          <a:prstGeom prst="rect">
            <a:avLst/>
          </a:prstGeom>
        </p:spPr>
      </p:pic>
      <p:sp>
        <p:nvSpPr>
          <p:cNvPr id="7" name="TextBox 6"/>
          <p:cNvSpPr txBox="1"/>
          <p:nvPr/>
        </p:nvSpPr>
        <p:spPr>
          <a:xfrm>
            <a:off x="4286250" y="1752600"/>
            <a:ext cx="31623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New </a:t>
            </a:r>
            <a:r>
              <a:rPr lang="en-US" dirty="0"/>
              <a:t>material</a:t>
            </a:r>
          </a:p>
          <a:p>
            <a:endParaRPr lang="en-US" dirty="0"/>
          </a:p>
          <a:p>
            <a:r>
              <a:rPr lang="en-US" dirty="0"/>
              <a:t>Supplemental folder</a:t>
            </a:r>
          </a:p>
        </p:txBody>
      </p:sp>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1" r="159" b="17554"/>
          <a:stretch/>
        </p:blipFill>
        <p:spPr>
          <a:xfrm>
            <a:off x="3690751" y="2995467"/>
            <a:ext cx="3990210" cy="2556248"/>
          </a:xfrm>
          <a:prstGeom prst="rect">
            <a:avLst/>
          </a:prstGeom>
        </p:spPr>
      </p:pic>
      <p:sp>
        <p:nvSpPr>
          <p:cNvPr id="9" name="Down Arrow 8"/>
          <p:cNvSpPr/>
          <p:nvPr/>
        </p:nvSpPr>
        <p:spPr>
          <a:xfrm rot="5400000" flipH="1">
            <a:off x="8032179" y="3919687"/>
            <a:ext cx="342900" cy="8901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8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does ‘new material’ mean?</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normAutofit/>
          </a:bodyPr>
          <a:lstStyle/>
          <a:p>
            <a:pPr marL="0" indent="0">
              <a:spcAft>
                <a:spcPts val="0"/>
              </a:spcAft>
              <a:buNone/>
            </a:pPr>
            <a:r>
              <a:rPr lang="en-US" sz="2400" dirty="0">
                <a:latin typeface="+mj-lt"/>
              </a:rPr>
              <a:t>General </a:t>
            </a:r>
            <a:r>
              <a:rPr lang="en-US" sz="2400" b="1" dirty="0">
                <a:solidFill>
                  <a:srgbClr val="C00000"/>
                </a:solidFill>
                <a:latin typeface="+mj-lt"/>
              </a:rPr>
              <a:t>updates</a:t>
            </a:r>
            <a:r>
              <a:rPr lang="en-US" sz="2400" dirty="0">
                <a:latin typeface="+mj-lt"/>
              </a:rPr>
              <a:t>:</a:t>
            </a:r>
          </a:p>
          <a:p>
            <a:pPr lvl="1" indent="-342900">
              <a:spcAft>
                <a:spcPts val="0"/>
              </a:spcAft>
            </a:pPr>
            <a:r>
              <a:rPr lang="en-US" sz="2000" dirty="0">
                <a:latin typeface="+mj-lt"/>
              </a:rPr>
              <a:t>Changes of status to items (e.g. publications accepted, grants received)</a:t>
            </a:r>
          </a:p>
          <a:p>
            <a:pPr lvl="1" indent="-342900">
              <a:spcAft>
                <a:spcPts val="0"/>
              </a:spcAft>
            </a:pPr>
            <a:r>
              <a:rPr lang="en-US" sz="2000" dirty="0">
                <a:latin typeface="+mj-lt"/>
              </a:rPr>
              <a:t>Corrections:  after a dossier is submitted, NO </a:t>
            </a:r>
            <a:r>
              <a:rPr lang="en-US" sz="2000" u="sng" dirty="0">
                <a:latin typeface="+mj-lt"/>
              </a:rPr>
              <a:t>changes</a:t>
            </a:r>
            <a:r>
              <a:rPr lang="en-US" sz="2000" dirty="0">
                <a:latin typeface="+mj-lt"/>
              </a:rPr>
              <a:t> can be made; new or changed versions need to be uploaded to the Supplemental folder</a:t>
            </a:r>
          </a:p>
          <a:p>
            <a:pPr marL="400050" lvl="1" indent="0">
              <a:spcAft>
                <a:spcPts val="0"/>
              </a:spcAft>
              <a:buNone/>
            </a:pPr>
            <a:endParaRPr lang="en-US" sz="2000" dirty="0">
              <a:latin typeface="+mj-lt"/>
            </a:endParaRPr>
          </a:p>
          <a:p>
            <a:pPr marL="400050" lvl="1" indent="0">
              <a:spcAft>
                <a:spcPts val="0"/>
              </a:spcAft>
              <a:buNone/>
            </a:pPr>
            <a:r>
              <a:rPr lang="en-US" sz="2000" dirty="0">
                <a:latin typeface="+mj-lt"/>
              </a:rPr>
              <a:t>Consider how important these are.  </a:t>
            </a:r>
            <a:r>
              <a:rPr lang="en-US" sz="2000" dirty="0">
                <a:highlight>
                  <a:srgbClr val="FFFF00"/>
                </a:highlight>
                <a:latin typeface="+mj-lt"/>
              </a:rPr>
              <a:t>Use sparingly</a:t>
            </a:r>
            <a:r>
              <a:rPr lang="en-US" sz="2000" dirty="0">
                <a:latin typeface="+mj-lt"/>
              </a:rPr>
              <a:t>; label clearly</a:t>
            </a:r>
          </a:p>
          <a:p>
            <a:pPr marL="400050" lvl="1" indent="0">
              <a:spcAft>
                <a:spcPts val="0"/>
              </a:spcAft>
              <a:buNone/>
            </a:pPr>
            <a:endParaRPr lang="en-US" sz="2000" dirty="0">
              <a:latin typeface="+mj-lt"/>
            </a:endParaRPr>
          </a:p>
          <a:p>
            <a:pPr marL="400050" lvl="1" indent="0">
              <a:spcAft>
                <a:spcPts val="0"/>
              </a:spcAft>
              <a:buNone/>
            </a:pPr>
            <a:r>
              <a:rPr lang="en-US" sz="2000" dirty="0">
                <a:latin typeface="+mj-lt"/>
              </a:rPr>
              <a:t>Generally avoid narrative:  present new </a:t>
            </a:r>
            <a:r>
              <a:rPr lang="en-US" sz="2000" b="1" dirty="0">
                <a:latin typeface="+mj-lt"/>
              </a:rPr>
              <a:t>evidence</a:t>
            </a:r>
            <a:endParaRPr lang="en-US" sz="2000" dirty="0">
              <a:latin typeface="+mj-lt"/>
            </a:endParaRPr>
          </a:p>
        </p:txBody>
      </p:sp>
    </p:spTree>
    <p:extLst>
      <p:ext uri="{BB962C8B-B14F-4D97-AF65-F5344CB8AC3E}">
        <p14:creationId xmlns:p14="http://schemas.microsoft.com/office/powerpoint/2010/main" val="4077297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832373"/>
            <a:ext cx="8004391" cy="998350"/>
          </a:xfrm>
          <a:prstGeom prst="rect">
            <a:avLst/>
          </a:prstGeom>
        </p:spPr>
        <p:txBody>
          <a:bodyPr vert="horz" wrap="square" lIns="0" tIns="13335" rIns="0" bIns="0" rtlCol="0">
            <a:spAutoFit/>
          </a:bodyPr>
          <a:lstStyle/>
          <a:p>
            <a:pPr marL="12700" marR="5080">
              <a:lnSpc>
                <a:spcPct val="100000"/>
              </a:lnSpc>
              <a:spcBef>
                <a:spcPts val="105"/>
              </a:spcBef>
            </a:pPr>
            <a:r>
              <a:rPr dirty="0"/>
              <a:t>If I have something amazing happen in my review year</a:t>
            </a:r>
            <a:r>
              <a:rPr lang="en-US" dirty="0"/>
              <a:t>?</a:t>
            </a:r>
            <a:endParaRPr dirty="0"/>
          </a:p>
        </p:txBody>
      </p:sp>
      <p:sp>
        <p:nvSpPr>
          <p:cNvPr id="6" name="Text Placeholder 5">
            <a:extLst>
              <a:ext uri="{FF2B5EF4-FFF2-40B4-BE49-F238E27FC236}">
                <a16:creationId xmlns:a16="http://schemas.microsoft.com/office/drawing/2014/main" id="{900AC2A3-8B98-5722-4453-4F22E2D71AD6}"/>
              </a:ext>
            </a:extLst>
          </p:cNvPr>
          <p:cNvSpPr>
            <a:spLocks noGrp="1"/>
          </p:cNvSpPr>
          <p:nvPr>
            <p:ph type="body" sz="quarter" idx="10"/>
          </p:nvPr>
        </p:nvSpPr>
        <p:spPr/>
        <p:txBody>
          <a:bodyPr/>
          <a:lstStyle/>
          <a:p>
            <a:endParaRPr lang="en-US"/>
          </a:p>
        </p:txBody>
      </p:sp>
      <p:sp>
        <p:nvSpPr>
          <p:cNvPr id="3" name="object 3"/>
          <p:cNvSpPr txBox="1"/>
          <p:nvPr/>
        </p:nvSpPr>
        <p:spPr>
          <a:xfrm>
            <a:off x="446525" y="2298523"/>
            <a:ext cx="7949565" cy="3367589"/>
          </a:xfrm>
          <a:prstGeom prst="rect">
            <a:avLst/>
          </a:prstGeom>
        </p:spPr>
        <p:txBody>
          <a:bodyPr vert="horz" wrap="square" lIns="0" tIns="12700" rIns="0" bIns="0" rtlCol="0">
            <a:spAutoFit/>
          </a:bodyPr>
          <a:lstStyle/>
          <a:p>
            <a:pPr marL="12700">
              <a:lnSpc>
                <a:spcPct val="100000"/>
              </a:lnSpc>
              <a:spcBef>
                <a:spcPts val="100"/>
              </a:spcBef>
            </a:pPr>
            <a:r>
              <a:rPr dirty="0"/>
              <a:t>It was too late to get into my dossier.</a:t>
            </a:r>
          </a:p>
          <a:p>
            <a:pPr>
              <a:lnSpc>
                <a:spcPct val="100000"/>
              </a:lnSpc>
              <a:spcBef>
                <a:spcPts val="30"/>
              </a:spcBef>
            </a:pPr>
            <a:endParaRPr dirty="0"/>
          </a:p>
          <a:p>
            <a:pPr marL="12700">
              <a:lnSpc>
                <a:spcPct val="100000"/>
              </a:lnSpc>
            </a:pPr>
            <a:r>
              <a:rPr b="1" dirty="0"/>
              <a:t>SAVE IT for your promotion-to-full case!</a:t>
            </a:r>
          </a:p>
          <a:p>
            <a:pPr>
              <a:lnSpc>
                <a:spcPct val="100000"/>
              </a:lnSpc>
              <a:spcBef>
                <a:spcPts val="35"/>
              </a:spcBef>
            </a:pPr>
            <a:endParaRPr dirty="0"/>
          </a:p>
          <a:p>
            <a:pPr marL="12700" marR="76835" indent="-635">
              <a:lnSpc>
                <a:spcPct val="100000"/>
              </a:lnSpc>
            </a:pPr>
            <a:r>
              <a:rPr dirty="0"/>
              <a:t>Your promotion-to-full case is based on ‘work in rank’ i.e. work completed since your last promotion.</a:t>
            </a:r>
          </a:p>
          <a:p>
            <a:pPr>
              <a:lnSpc>
                <a:spcPct val="100000"/>
              </a:lnSpc>
              <a:spcBef>
                <a:spcPts val="30"/>
              </a:spcBef>
            </a:pPr>
            <a:endParaRPr dirty="0"/>
          </a:p>
          <a:p>
            <a:pPr marL="12700" marR="454025">
              <a:lnSpc>
                <a:spcPct val="100000"/>
              </a:lnSpc>
            </a:pPr>
            <a:r>
              <a:rPr dirty="0"/>
              <a:t>Anything that was not ready to go into THIS promotion is available for your NEXT promotion.</a:t>
            </a:r>
          </a:p>
          <a:p>
            <a:pPr>
              <a:lnSpc>
                <a:spcPct val="100000"/>
              </a:lnSpc>
              <a:spcBef>
                <a:spcPts val="35"/>
              </a:spcBef>
            </a:pPr>
            <a:endParaRPr dirty="0"/>
          </a:p>
          <a:p>
            <a:pPr marL="12700" marR="5080">
              <a:lnSpc>
                <a:spcPct val="100000"/>
              </a:lnSpc>
            </a:pPr>
            <a:r>
              <a:rPr dirty="0"/>
              <a:t>In other words, do NOT update your dossier with additional materials unless </a:t>
            </a:r>
            <a:r>
              <a:rPr u="sng" dirty="0"/>
              <a:t>only with that new material </a:t>
            </a:r>
            <a:r>
              <a:rPr dirty="0"/>
              <a:t>would you be successful.</a:t>
            </a:r>
          </a:p>
        </p:txBody>
      </p:sp>
    </p:spTree>
    <p:extLst>
      <p:ext uri="{BB962C8B-B14F-4D97-AF65-F5344CB8AC3E}">
        <p14:creationId xmlns:p14="http://schemas.microsoft.com/office/powerpoint/2010/main" val="837448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718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660A13"/>
          </a:solidFill>
        </p:spPr>
        <p:txBody>
          <a:bodyPr wrap="square" lIns="0" tIns="0" rIns="0" bIns="0" rtlCol="0"/>
          <a:lstStyle/>
          <a:p>
            <a:endParaRPr/>
          </a:p>
        </p:txBody>
      </p:sp>
      <p:sp>
        <p:nvSpPr>
          <p:cNvPr id="3" name="object 3"/>
          <p:cNvSpPr/>
          <p:nvPr/>
        </p:nvSpPr>
        <p:spPr>
          <a:xfrm>
            <a:off x="0" y="2830067"/>
            <a:ext cx="149860" cy="1198245"/>
          </a:xfrm>
          <a:custGeom>
            <a:avLst/>
            <a:gdLst/>
            <a:ahLst/>
            <a:cxnLst/>
            <a:rect l="l" t="t" r="r" b="b"/>
            <a:pathLst>
              <a:path w="149860" h="1198245">
                <a:moveTo>
                  <a:pt x="149352" y="0"/>
                </a:moveTo>
                <a:lnTo>
                  <a:pt x="0" y="0"/>
                </a:lnTo>
                <a:lnTo>
                  <a:pt x="0" y="1197863"/>
                </a:lnTo>
                <a:lnTo>
                  <a:pt x="149352" y="1197863"/>
                </a:lnTo>
                <a:lnTo>
                  <a:pt x="149352" y="0"/>
                </a:lnTo>
                <a:close/>
              </a:path>
            </a:pathLst>
          </a:custGeom>
          <a:solidFill>
            <a:srgbClr val="990000"/>
          </a:solidFill>
        </p:spPr>
        <p:txBody>
          <a:bodyPr wrap="square" lIns="0" tIns="0" rIns="0" bIns="0" rtlCol="0"/>
          <a:lstStyle/>
          <a:p>
            <a:endParaRPr/>
          </a:p>
        </p:txBody>
      </p:sp>
      <p:sp>
        <p:nvSpPr>
          <p:cNvPr id="4" name="object 4"/>
          <p:cNvSpPr txBox="1">
            <a:spLocks noGrp="1"/>
          </p:cNvSpPr>
          <p:nvPr>
            <p:ph type="title"/>
          </p:nvPr>
        </p:nvSpPr>
        <p:spPr>
          <a:xfrm>
            <a:off x="506694" y="3344471"/>
            <a:ext cx="8111175" cy="1367682"/>
          </a:xfrm>
          <a:prstGeom prst="rect">
            <a:avLst/>
          </a:prstGeom>
        </p:spPr>
        <p:txBody>
          <a:bodyPr vert="horz" wrap="square" lIns="0" tIns="13335" rIns="0" bIns="0" rtlCol="0">
            <a:spAutoFit/>
          </a:bodyPr>
          <a:lstStyle/>
          <a:p>
            <a:pPr marL="12700" marR="5080">
              <a:lnSpc>
                <a:spcPct val="100000"/>
              </a:lnSpc>
              <a:spcBef>
                <a:spcPts val="105"/>
              </a:spcBef>
            </a:pPr>
            <a:r>
              <a:rPr dirty="0"/>
              <a:t>Regular </a:t>
            </a:r>
            <a:r>
              <a:rPr lang="en-US" dirty="0"/>
              <a:t>S</a:t>
            </a:r>
            <a:r>
              <a:rPr dirty="0"/>
              <a:t>ection</a:t>
            </a:r>
            <a:r>
              <a:rPr lang="en-US" dirty="0"/>
              <a:t>s &amp;</a:t>
            </a:r>
            <a:r>
              <a:rPr dirty="0"/>
              <a:t> Appendices</a:t>
            </a:r>
          </a:p>
        </p:txBody>
      </p:sp>
      <p:sp>
        <p:nvSpPr>
          <p:cNvPr id="5" name="Text Placeholder 4">
            <a:extLst>
              <a:ext uri="{FF2B5EF4-FFF2-40B4-BE49-F238E27FC236}">
                <a16:creationId xmlns:a16="http://schemas.microsoft.com/office/drawing/2014/main" id="{8EF80CB8-E49A-BE7A-BBD5-B30F55EA850D}"/>
              </a:ext>
            </a:extLst>
          </p:cNvPr>
          <p:cNvSpPr>
            <a:spLocks noGrp="1"/>
          </p:cNvSpPr>
          <p:nvPr>
            <p:ph type="body" sz="quarter" idx="10"/>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tabLst>
                <a:tab pos="1321435" algn="l"/>
              </a:tabLst>
            </a:pPr>
            <a:r>
              <a:rPr dirty="0"/>
              <a:t>Recap:	</a:t>
            </a:r>
            <a:r>
              <a:rPr lang="en-US" dirty="0"/>
              <a:t> </a:t>
            </a:r>
            <a:r>
              <a:rPr dirty="0"/>
              <a:t>3 parts to your case</a:t>
            </a:r>
          </a:p>
        </p:txBody>
      </p:sp>
      <p:sp>
        <p:nvSpPr>
          <p:cNvPr id="6" name="Text Placeholder 5">
            <a:extLst>
              <a:ext uri="{FF2B5EF4-FFF2-40B4-BE49-F238E27FC236}">
                <a16:creationId xmlns:a16="http://schemas.microsoft.com/office/drawing/2014/main" id="{EC81ECBA-59F2-9352-0CF7-BC24AFCF9CB8}"/>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0CEE017E-4A6A-9BBC-ED48-A855BF29596C}"/>
              </a:ext>
            </a:extLst>
          </p:cNvPr>
          <p:cNvSpPr>
            <a:spLocks noGrp="1"/>
          </p:cNvSpPr>
          <p:nvPr>
            <p:ph idx="1"/>
          </p:nvPr>
        </p:nvSpPr>
        <p:spPr/>
        <p:txBody>
          <a:bodyPr>
            <a:normAutofit lnSpcReduction="10000"/>
          </a:bodyPr>
          <a:lstStyle/>
          <a:p>
            <a:pPr marL="0" indent="0">
              <a:lnSpc>
                <a:spcPct val="100000"/>
              </a:lnSpc>
              <a:spcBef>
                <a:spcPts val="100"/>
              </a:spcBef>
              <a:buNone/>
            </a:pPr>
            <a:r>
              <a:rPr lang="en-US" dirty="0">
                <a:solidFill>
                  <a:srgbClr val="C00000"/>
                </a:solidFill>
              </a:rPr>
              <a:t>CV</a:t>
            </a:r>
            <a:r>
              <a:rPr lang="en-US" sz="1800" spc="-80" dirty="0">
                <a:solidFill>
                  <a:srgbClr val="C00000"/>
                </a:solidFill>
                <a:cs typeface="Arial"/>
              </a:rPr>
              <a:t> </a:t>
            </a:r>
            <a:r>
              <a:rPr lang="en-US" sz="1800" spc="-165" dirty="0">
                <a:solidFill>
                  <a:srgbClr val="404041"/>
                </a:solidFill>
                <a:cs typeface="Arial"/>
              </a:rPr>
              <a:t>=</a:t>
            </a:r>
            <a:r>
              <a:rPr lang="en-US" sz="1800" spc="-80" dirty="0">
                <a:solidFill>
                  <a:srgbClr val="404041"/>
                </a:solidFill>
                <a:cs typeface="Arial"/>
              </a:rPr>
              <a:t> </a:t>
            </a:r>
            <a:r>
              <a:rPr lang="en-US" sz="1800" spc="-20" dirty="0">
                <a:solidFill>
                  <a:srgbClr val="404041"/>
                </a:solidFill>
                <a:cs typeface="Arial"/>
              </a:rPr>
              <a:t>list, not binned, no page limit</a:t>
            </a:r>
            <a:endParaRPr lang="en-US" sz="1800" dirty="0">
              <a:cs typeface="Arial"/>
            </a:endParaRPr>
          </a:p>
          <a:p>
            <a:pPr marL="0" indent="0">
              <a:lnSpc>
                <a:spcPct val="100000"/>
              </a:lnSpc>
              <a:spcBef>
                <a:spcPts val="30"/>
              </a:spcBef>
              <a:buNone/>
            </a:pPr>
            <a:endParaRPr lang="en-US" sz="1850" dirty="0">
              <a:cs typeface="Arial"/>
            </a:endParaRPr>
          </a:p>
          <a:p>
            <a:pPr marL="0" indent="0" algn="ctr">
              <a:spcBef>
                <a:spcPts val="30"/>
              </a:spcBef>
              <a:buNone/>
            </a:pPr>
            <a:r>
              <a:rPr lang="en-US" sz="1800" b="1" u="sng" dirty="0">
                <a:cs typeface="Arial"/>
              </a:rPr>
              <a:t>50-Page Limit</a:t>
            </a:r>
            <a:endParaRPr lang="en-US" sz="1850" u="sng" dirty="0">
              <a:cs typeface="Arial"/>
            </a:endParaRPr>
          </a:p>
          <a:p>
            <a:pPr marL="0" marR="258445" indent="0">
              <a:lnSpc>
                <a:spcPct val="100000"/>
              </a:lnSpc>
              <a:buNone/>
            </a:pPr>
            <a:r>
              <a:rPr lang="en-US" sz="1800" spc="-100" dirty="0">
                <a:solidFill>
                  <a:srgbClr val="C00000"/>
                </a:solidFill>
                <a:cs typeface="Arial"/>
              </a:rPr>
              <a:t>Candidate</a:t>
            </a:r>
            <a:r>
              <a:rPr lang="en-US" sz="1800" spc="-45" dirty="0">
                <a:solidFill>
                  <a:srgbClr val="C00000"/>
                </a:solidFill>
                <a:cs typeface="Arial"/>
              </a:rPr>
              <a:t> </a:t>
            </a:r>
            <a:r>
              <a:rPr lang="en-US" sz="1800" spc="-60" dirty="0">
                <a:solidFill>
                  <a:srgbClr val="C00000"/>
                </a:solidFill>
                <a:cs typeface="Arial"/>
              </a:rPr>
              <a:t>statement </a:t>
            </a:r>
            <a:r>
              <a:rPr lang="en-US" sz="1800" b="1" spc="-60" dirty="0">
                <a:solidFill>
                  <a:srgbClr val="C00000"/>
                </a:solidFill>
                <a:cs typeface="Arial"/>
              </a:rPr>
              <a:t>(7 pages) </a:t>
            </a:r>
            <a:r>
              <a:rPr lang="en-US" sz="1800" spc="-165" dirty="0">
                <a:solidFill>
                  <a:srgbClr val="404041"/>
                </a:solidFill>
                <a:cs typeface="Arial"/>
              </a:rPr>
              <a:t>=</a:t>
            </a:r>
            <a:r>
              <a:rPr lang="en-US" sz="1800" spc="-55" dirty="0">
                <a:solidFill>
                  <a:srgbClr val="404041"/>
                </a:solidFill>
                <a:cs typeface="Arial"/>
              </a:rPr>
              <a:t>  </a:t>
            </a:r>
            <a:r>
              <a:rPr lang="en-US" dirty="0"/>
              <a:t>a coherent and compelling argument, covering your integrative, thematic excellence, and establishing that you are ALSO satisfactory in other required areas, and presenting a plan for the future.</a:t>
            </a:r>
          </a:p>
          <a:p>
            <a:pPr marL="0" indent="0">
              <a:lnSpc>
                <a:spcPct val="100000"/>
              </a:lnSpc>
              <a:spcBef>
                <a:spcPts val="35"/>
              </a:spcBef>
              <a:buNone/>
            </a:pPr>
            <a:endParaRPr lang="en-US" sz="1850" dirty="0">
              <a:cs typeface="Arial"/>
            </a:endParaRPr>
          </a:p>
          <a:p>
            <a:pPr marL="0" indent="0">
              <a:lnSpc>
                <a:spcPct val="100000"/>
              </a:lnSpc>
              <a:buNone/>
            </a:pPr>
            <a:r>
              <a:rPr lang="en-US" sz="1800" spc="-110" dirty="0">
                <a:solidFill>
                  <a:srgbClr val="C00000"/>
                </a:solidFill>
                <a:cs typeface="Arial"/>
              </a:rPr>
              <a:t>Dossier</a:t>
            </a:r>
            <a:r>
              <a:rPr lang="en-US" sz="1800" spc="-70" dirty="0">
                <a:solidFill>
                  <a:srgbClr val="C00000"/>
                </a:solidFill>
                <a:cs typeface="Arial"/>
              </a:rPr>
              <a:t> </a:t>
            </a:r>
            <a:r>
              <a:rPr lang="en-US" sz="1800" spc="-75" dirty="0">
                <a:solidFill>
                  <a:srgbClr val="C00000"/>
                </a:solidFill>
                <a:cs typeface="Arial"/>
              </a:rPr>
              <a:t>main</a:t>
            </a:r>
            <a:r>
              <a:rPr lang="en-US" sz="1800" spc="-50" dirty="0">
                <a:solidFill>
                  <a:srgbClr val="C00000"/>
                </a:solidFill>
                <a:cs typeface="Arial"/>
              </a:rPr>
              <a:t> </a:t>
            </a:r>
            <a:r>
              <a:rPr lang="en-US" sz="1800" spc="-90" dirty="0">
                <a:solidFill>
                  <a:srgbClr val="C00000"/>
                </a:solidFill>
                <a:cs typeface="Arial"/>
              </a:rPr>
              <a:t>sections </a:t>
            </a:r>
            <a:r>
              <a:rPr lang="en-US" sz="1800" spc="-65" dirty="0">
                <a:solidFill>
                  <a:srgbClr val="C00000"/>
                </a:solidFill>
                <a:cs typeface="Arial"/>
              </a:rPr>
              <a:t> </a:t>
            </a:r>
            <a:r>
              <a:rPr lang="en-US" sz="1800" b="1" spc="-65" dirty="0">
                <a:solidFill>
                  <a:srgbClr val="C00000"/>
                </a:solidFill>
                <a:cs typeface="Arial"/>
              </a:rPr>
              <a:t>(43 pages) </a:t>
            </a:r>
            <a:r>
              <a:rPr lang="en-US" sz="1800" spc="-50" dirty="0">
                <a:solidFill>
                  <a:srgbClr val="404041"/>
                </a:solidFill>
                <a:cs typeface="Arial"/>
              </a:rPr>
              <a:t>=</a:t>
            </a:r>
            <a:endParaRPr lang="en-US" sz="1800" dirty="0">
              <a:cs typeface="Arial"/>
            </a:endParaRPr>
          </a:p>
          <a:p>
            <a:pPr marL="12065" indent="0">
              <a:buClr>
                <a:srgbClr val="7E7E7E"/>
              </a:buClr>
              <a:buNone/>
              <a:tabLst>
                <a:tab pos="299085" algn="l"/>
                <a:tab pos="299720" algn="l"/>
              </a:tabLst>
            </a:pPr>
            <a:r>
              <a:rPr lang="en-US" sz="1800" spc="-45" dirty="0">
                <a:solidFill>
                  <a:srgbClr val="404041"/>
                </a:solidFill>
                <a:cs typeface="Arial"/>
              </a:rPr>
              <a:t>Additional</a:t>
            </a:r>
            <a:r>
              <a:rPr lang="en-US" sz="1800" spc="-75" dirty="0">
                <a:solidFill>
                  <a:srgbClr val="404041"/>
                </a:solidFill>
                <a:cs typeface="Arial"/>
              </a:rPr>
              <a:t> </a:t>
            </a:r>
            <a:r>
              <a:rPr lang="en-US" sz="1800" spc="-65" dirty="0">
                <a:solidFill>
                  <a:srgbClr val="404041"/>
                </a:solidFill>
                <a:cs typeface="Arial"/>
              </a:rPr>
              <a:t>details</a:t>
            </a:r>
            <a:r>
              <a:rPr lang="en-US" sz="1800" spc="-70" dirty="0">
                <a:solidFill>
                  <a:srgbClr val="404041"/>
                </a:solidFill>
                <a:cs typeface="Arial"/>
              </a:rPr>
              <a:t> </a:t>
            </a:r>
            <a:r>
              <a:rPr lang="en-US" sz="1800" spc="-60" dirty="0">
                <a:solidFill>
                  <a:srgbClr val="404041"/>
                </a:solidFill>
                <a:cs typeface="Arial"/>
              </a:rPr>
              <a:t>(how</a:t>
            </a:r>
            <a:r>
              <a:rPr lang="en-US" sz="1800" spc="-45" dirty="0">
                <a:solidFill>
                  <a:srgbClr val="404041"/>
                </a:solidFill>
                <a:cs typeface="Arial"/>
              </a:rPr>
              <a:t> competitive</a:t>
            </a:r>
            <a:r>
              <a:rPr lang="en-US" sz="1800" spc="-70" dirty="0">
                <a:solidFill>
                  <a:srgbClr val="404041"/>
                </a:solidFill>
                <a:cs typeface="Arial"/>
              </a:rPr>
              <a:t> </a:t>
            </a:r>
            <a:r>
              <a:rPr lang="en-US" sz="1800" spc="-105" dirty="0">
                <a:solidFill>
                  <a:srgbClr val="404041"/>
                </a:solidFill>
                <a:cs typeface="Arial"/>
              </a:rPr>
              <a:t>is</a:t>
            </a:r>
            <a:r>
              <a:rPr lang="en-US" sz="1800" spc="-75" dirty="0">
                <a:solidFill>
                  <a:srgbClr val="404041"/>
                </a:solidFill>
                <a:cs typeface="Arial"/>
              </a:rPr>
              <a:t> </a:t>
            </a:r>
            <a:r>
              <a:rPr lang="en-US" sz="1800" dirty="0">
                <a:solidFill>
                  <a:srgbClr val="404041"/>
                </a:solidFill>
                <a:cs typeface="Arial"/>
              </a:rPr>
              <a:t>that</a:t>
            </a:r>
            <a:r>
              <a:rPr lang="en-US" sz="1800" spc="-85" dirty="0">
                <a:solidFill>
                  <a:srgbClr val="404041"/>
                </a:solidFill>
                <a:cs typeface="Arial"/>
              </a:rPr>
              <a:t> </a:t>
            </a:r>
            <a:r>
              <a:rPr lang="en-US" sz="1800" spc="-10" dirty="0">
                <a:solidFill>
                  <a:srgbClr val="404041"/>
                </a:solidFill>
                <a:cs typeface="Arial"/>
              </a:rPr>
              <a:t>award?)</a:t>
            </a:r>
            <a:endParaRPr lang="en-US" sz="1800" dirty="0">
              <a:cs typeface="Arial"/>
            </a:endParaRPr>
          </a:p>
          <a:p>
            <a:pPr marL="12065" indent="0">
              <a:buClr>
                <a:srgbClr val="7E7E7E"/>
              </a:buClr>
              <a:buNone/>
              <a:tabLst>
                <a:tab pos="299085" algn="l"/>
                <a:tab pos="299720" algn="l"/>
              </a:tabLst>
            </a:pPr>
            <a:r>
              <a:rPr lang="en-US" sz="1800" spc="-80" dirty="0">
                <a:solidFill>
                  <a:srgbClr val="404041"/>
                </a:solidFill>
                <a:cs typeface="Arial"/>
              </a:rPr>
              <a:t>Contextual</a:t>
            </a:r>
            <a:r>
              <a:rPr lang="en-US" sz="1800" spc="-60" dirty="0">
                <a:solidFill>
                  <a:srgbClr val="404041"/>
                </a:solidFill>
                <a:cs typeface="Arial"/>
              </a:rPr>
              <a:t> </a:t>
            </a:r>
            <a:r>
              <a:rPr lang="en-US" sz="1800" spc="-35" dirty="0">
                <a:solidFill>
                  <a:srgbClr val="404041"/>
                </a:solidFill>
                <a:cs typeface="Arial"/>
              </a:rPr>
              <a:t>information</a:t>
            </a:r>
            <a:r>
              <a:rPr lang="en-US" sz="1800" spc="-50" dirty="0">
                <a:solidFill>
                  <a:srgbClr val="404041"/>
                </a:solidFill>
                <a:cs typeface="Arial"/>
              </a:rPr>
              <a:t> </a:t>
            </a:r>
            <a:r>
              <a:rPr lang="en-US" sz="1800" spc="-85" dirty="0">
                <a:solidFill>
                  <a:srgbClr val="404041"/>
                </a:solidFill>
                <a:cs typeface="Arial"/>
              </a:rPr>
              <a:t>(e.g.</a:t>
            </a:r>
            <a:r>
              <a:rPr lang="en-US" sz="1800" spc="-65" dirty="0">
                <a:solidFill>
                  <a:srgbClr val="404041"/>
                </a:solidFill>
                <a:cs typeface="Arial"/>
              </a:rPr>
              <a:t> </a:t>
            </a:r>
            <a:r>
              <a:rPr lang="en-US" sz="1800" spc="-75" dirty="0">
                <a:solidFill>
                  <a:srgbClr val="404041"/>
                </a:solidFill>
                <a:cs typeface="Arial"/>
              </a:rPr>
              <a:t>load</a:t>
            </a:r>
            <a:r>
              <a:rPr lang="en-US" sz="1800" spc="-50" dirty="0">
                <a:solidFill>
                  <a:srgbClr val="404041"/>
                </a:solidFill>
                <a:cs typeface="Arial"/>
              </a:rPr>
              <a:t> </a:t>
            </a:r>
            <a:r>
              <a:rPr lang="en-US" sz="1800" spc="-10" dirty="0">
                <a:solidFill>
                  <a:srgbClr val="404041"/>
                </a:solidFill>
                <a:cs typeface="Arial"/>
              </a:rPr>
              <a:t>details)</a:t>
            </a:r>
            <a:endParaRPr lang="en-US" sz="1800" dirty="0">
              <a:cs typeface="Arial"/>
            </a:endParaRPr>
          </a:p>
          <a:p>
            <a:pPr marL="413385" lvl="1" indent="0">
              <a:lnSpc>
                <a:spcPts val="1880"/>
              </a:lnSpc>
              <a:spcBef>
                <a:spcPts val="80"/>
              </a:spcBef>
              <a:buNone/>
              <a:tabLst>
                <a:tab pos="697865" algn="l"/>
                <a:tab pos="698500" algn="l"/>
              </a:tabLst>
            </a:pPr>
            <a:r>
              <a:rPr lang="en-US" sz="1600" dirty="0">
                <a:solidFill>
                  <a:srgbClr val="404041"/>
                </a:solidFill>
                <a:latin typeface="+mn-lt"/>
                <a:cs typeface="Arial"/>
              </a:rPr>
              <a:t>These</a:t>
            </a:r>
            <a:r>
              <a:rPr lang="en-US" sz="1600" spc="-65" dirty="0">
                <a:solidFill>
                  <a:srgbClr val="404041"/>
                </a:solidFill>
                <a:latin typeface="+mn-lt"/>
                <a:cs typeface="Arial"/>
              </a:rPr>
              <a:t> </a:t>
            </a:r>
            <a:r>
              <a:rPr lang="en-US" sz="1600" dirty="0">
                <a:solidFill>
                  <a:srgbClr val="404041"/>
                </a:solidFill>
                <a:latin typeface="+mn-lt"/>
                <a:cs typeface="Arial"/>
              </a:rPr>
              <a:t>are</a:t>
            </a:r>
            <a:r>
              <a:rPr lang="en-US" sz="1600" spc="-55" dirty="0">
                <a:solidFill>
                  <a:srgbClr val="404041"/>
                </a:solidFill>
                <a:latin typeface="+mn-lt"/>
                <a:cs typeface="Arial"/>
              </a:rPr>
              <a:t> </a:t>
            </a:r>
            <a:r>
              <a:rPr lang="en-US" sz="1600" b="1" dirty="0">
                <a:solidFill>
                  <a:srgbClr val="404041"/>
                </a:solidFill>
                <a:latin typeface="+mn-lt"/>
                <a:cs typeface="Arial"/>
              </a:rPr>
              <a:t>especially</a:t>
            </a:r>
            <a:r>
              <a:rPr lang="en-US" sz="1600" b="1" spc="-30" dirty="0">
                <a:solidFill>
                  <a:srgbClr val="404041"/>
                </a:solidFill>
                <a:latin typeface="+mn-lt"/>
                <a:cs typeface="Arial"/>
              </a:rPr>
              <a:t> </a:t>
            </a:r>
            <a:r>
              <a:rPr lang="en-US" sz="1600" b="1" dirty="0">
                <a:solidFill>
                  <a:srgbClr val="404041"/>
                </a:solidFill>
                <a:latin typeface="+mn-lt"/>
                <a:cs typeface="Arial"/>
              </a:rPr>
              <a:t>important</a:t>
            </a:r>
            <a:r>
              <a:rPr lang="en-US" sz="1600" b="1" spc="-25" dirty="0">
                <a:solidFill>
                  <a:srgbClr val="404041"/>
                </a:solidFill>
                <a:latin typeface="+mn-lt"/>
                <a:cs typeface="Arial"/>
              </a:rPr>
              <a:t> </a:t>
            </a:r>
            <a:r>
              <a:rPr lang="en-US" sz="1600" b="1" dirty="0">
                <a:solidFill>
                  <a:srgbClr val="404041"/>
                </a:solidFill>
                <a:latin typeface="+mn-lt"/>
                <a:cs typeface="Arial"/>
              </a:rPr>
              <a:t>for</a:t>
            </a:r>
            <a:r>
              <a:rPr lang="en-US" sz="1600" b="1" spc="-55" dirty="0">
                <a:solidFill>
                  <a:srgbClr val="404041"/>
                </a:solidFill>
                <a:latin typeface="+mn-lt"/>
                <a:cs typeface="Arial"/>
              </a:rPr>
              <a:t> </a:t>
            </a:r>
            <a:r>
              <a:rPr lang="en-US" sz="1600" b="1" dirty="0">
                <a:solidFill>
                  <a:srgbClr val="404041"/>
                </a:solidFill>
                <a:latin typeface="+mn-lt"/>
                <a:cs typeface="Arial"/>
              </a:rPr>
              <a:t>readers</a:t>
            </a:r>
            <a:r>
              <a:rPr lang="en-US" sz="1600" b="1" spc="-50" dirty="0">
                <a:solidFill>
                  <a:srgbClr val="404041"/>
                </a:solidFill>
                <a:latin typeface="+mn-lt"/>
                <a:cs typeface="Arial"/>
              </a:rPr>
              <a:t> </a:t>
            </a:r>
            <a:r>
              <a:rPr lang="en-US" sz="1600" b="1" dirty="0">
                <a:solidFill>
                  <a:srgbClr val="404041"/>
                </a:solidFill>
                <a:latin typeface="+mn-lt"/>
                <a:cs typeface="Arial"/>
              </a:rPr>
              <a:t>NOT</a:t>
            </a:r>
            <a:r>
              <a:rPr lang="en-US" sz="1600" b="1" spc="-45" dirty="0">
                <a:solidFill>
                  <a:srgbClr val="404041"/>
                </a:solidFill>
                <a:latin typeface="+mn-lt"/>
                <a:cs typeface="Arial"/>
              </a:rPr>
              <a:t> </a:t>
            </a:r>
            <a:r>
              <a:rPr lang="en-US" sz="1600" b="1" dirty="0">
                <a:solidFill>
                  <a:srgbClr val="404041"/>
                </a:solidFill>
                <a:latin typeface="+mn-lt"/>
                <a:cs typeface="Arial"/>
              </a:rPr>
              <a:t>in</a:t>
            </a:r>
            <a:r>
              <a:rPr lang="en-US" sz="1600" b="1" spc="-55" dirty="0">
                <a:solidFill>
                  <a:srgbClr val="404041"/>
                </a:solidFill>
                <a:latin typeface="+mn-lt"/>
                <a:cs typeface="Arial"/>
              </a:rPr>
              <a:t> </a:t>
            </a:r>
            <a:r>
              <a:rPr lang="en-US" sz="1600" b="1" dirty="0">
                <a:solidFill>
                  <a:srgbClr val="404041"/>
                </a:solidFill>
                <a:latin typeface="+mn-lt"/>
                <a:cs typeface="Arial"/>
              </a:rPr>
              <a:t>your</a:t>
            </a:r>
            <a:r>
              <a:rPr lang="en-US" sz="1600" b="1" spc="-15" dirty="0">
                <a:solidFill>
                  <a:srgbClr val="404041"/>
                </a:solidFill>
                <a:latin typeface="+mn-lt"/>
                <a:cs typeface="Arial"/>
              </a:rPr>
              <a:t> </a:t>
            </a:r>
            <a:r>
              <a:rPr lang="en-US" sz="1600" b="1" spc="-20" dirty="0">
                <a:solidFill>
                  <a:srgbClr val="404041"/>
                </a:solidFill>
                <a:latin typeface="+mn-lt"/>
                <a:cs typeface="Arial"/>
              </a:rPr>
              <a:t>unit</a:t>
            </a:r>
            <a:endParaRPr lang="en-US" sz="1600" dirty="0">
              <a:latin typeface="+mn-lt"/>
              <a:cs typeface="Arial"/>
            </a:endParaRPr>
          </a:p>
          <a:p>
            <a:pPr marL="12065" indent="0">
              <a:lnSpc>
                <a:spcPts val="2120"/>
              </a:lnSpc>
              <a:buClr>
                <a:srgbClr val="7E7E7E"/>
              </a:buClr>
              <a:buNone/>
              <a:tabLst>
                <a:tab pos="299085" algn="l"/>
                <a:tab pos="299720" algn="l"/>
              </a:tabLst>
            </a:pPr>
            <a:r>
              <a:rPr lang="en-US" sz="1800" spc="-60" dirty="0">
                <a:solidFill>
                  <a:srgbClr val="404041"/>
                </a:solidFill>
                <a:cs typeface="Arial"/>
              </a:rPr>
              <a:t>Confirmatory </a:t>
            </a:r>
            <a:r>
              <a:rPr lang="en-US" sz="1800" spc="-90" dirty="0">
                <a:solidFill>
                  <a:srgbClr val="404041"/>
                </a:solidFill>
                <a:cs typeface="Arial"/>
              </a:rPr>
              <a:t>evidence</a:t>
            </a:r>
            <a:r>
              <a:rPr lang="en-US" sz="1800" spc="-45" dirty="0">
                <a:solidFill>
                  <a:srgbClr val="404041"/>
                </a:solidFill>
                <a:cs typeface="Arial"/>
              </a:rPr>
              <a:t> </a:t>
            </a:r>
            <a:r>
              <a:rPr lang="en-US" sz="1800" spc="-95" dirty="0">
                <a:solidFill>
                  <a:srgbClr val="404041"/>
                </a:solidFill>
                <a:cs typeface="Arial"/>
              </a:rPr>
              <a:t>(co-</a:t>
            </a:r>
            <a:r>
              <a:rPr lang="en-US" sz="1800" spc="-35" dirty="0">
                <a:solidFill>
                  <a:srgbClr val="404041"/>
                </a:solidFill>
                <a:cs typeface="Arial"/>
              </a:rPr>
              <a:t>author </a:t>
            </a:r>
            <a:r>
              <a:rPr lang="en-US" sz="1800" spc="-75" dirty="0">
                <a:solidFill>
                  <a:srgbClr val="404041"/>
                </a:solidFill>
                <a:cs typeface="Arial"/>
              </a:rPr>
              <a:t>statements,</a:t>
            </a:r>
            <a:r>
              <a:rPr lang="en-US" sz="1800" spc="-65" dirty="0">
                <a:solidFill>
                  <a:srgbClr val="404041"/>
                </a:solidFill>
                <a:cs typeface="Arial"/>
              </a:rPr>
              <a:t> </a:t>
            </a:r>
            <a:r>
              <a:rPr lang="en-US" sz="1800" spc="-60" dirty="0">
                <a:solidFill>
                  <a:srgbClr val="404041"/>
                </a:solidFill>
                <a:cs typeface="Arial"/>
              </a:rPr>
              <a:t>grant</a:t>
            </a:r>
            <a:r>
              <a:rPr lang="en-US" sz="1800" spc="-55" dirty="0">
                <a:solidFill>
                  <a:srgbClr val="404041"/>
                </a:solidFill>
                <a:cs typeface="Arial"/>
              </a:rPr>
              <a:t> </a:t>
            </a:r>
            <a:r>
              <a:rPr lang="en-US" sz="1800" spc="-10" dirty="0">
                <a:solidFill>
                  <a:srgbClr val="404041"/>
                </a:solidFill>
                <a:cs typeface="Arial"/>
              </a:rPr>
              <a:t>abstracts)</a:t>
            </a:r>
            <a:endParaRPr lang="en-US" spc="-10" dirty="0">
              <a:solidFill>
                <a:srgbClr val="404041"/>
              </a:solidFill>
              <a:latin typeface="Arial"/>
            </a:endParaRPr>
          </a:p>
          <a:p>
            <a:pPr marL="12065" indent="0">
              <a:lnSpc>
                <a:spcPts val="2120"/>
              </a:lnSpc>
              <a:buClr>
                <a:srgbClr val="7E7E7E"/>
              </a:buClr>
              <a:buNone/>
              <a:tabLst>
                <a:tab pos="299085" algn="l"/>
                <a:tab pos="299720" algn="l"/>
              </a:tabLst>
            </a:pPr>
            <a:endParaRPr lang="en-US" spc="-10" dirty="0">
              <a:latin typeface="Arial"/>
            </a:endParaRPr>
          </a:p>
          <a:p>
            <a:pPr marL="12065" indent="0">
              <a:lnSpc>
                <a:spcPts val="2120"/>
              </a:lnSpc>
              <a:buClr>
                <a:srgbClr val="7E7E7E"/>
              </a:buClr>
              <a:buNone/>
              <a:tabLst>
                <a:tab pos="299085" algn="l"/>
                <a:tab pos="299720" algn="l"/>
              </a:tabLst>
            </a:pPr>
            <a:r>
              <a:rPr lang="en-US" dirty="0">
                <a:latin typeface="+mn-lt"/>
              </a:rPr>
              <a:t>*</a:t>
            </a:r>
            <a:r>
              <a:rPr lang="en-US" sz="1600" dirty="0">
                <a:solidFill>
                  <a:srgbClr val="404041"/>
                </a:solidFill>
                <a:latin typeface="+mn-lt"/>
                <a:cs typeface="Arial"/>
              </a:rPr>
              <a:t>Appendices:</a:t>
            </a:r>
            <a:r>
              <a:rPr lang="en-US" sz="1600" spc="345" dirty="0">
                <a:solidFill>
                  <a:srgbClr val="404041"/>
                </a:solidFill>
                <a:latin typeface="+mn-lt"/>
                <a:cs typeface="Arial"/>
              </a:rPr>
              <a:t> </a:t>
            </a:r>
            <a:r>
              <a:rPr lang="en-US" sz="1600" dirty="0">
                <a:solidFill>
                  <a:srgbClr val="404041"/>
                </a:solidFill>
                <a:latin typeface="+mn-lt"/>
                <a:cs typeface="Arial"/>
              </a:rPr>
              <a:t>are</a:t>
            </a:r>
            <a:r>
              <a:rPr lang="en-US" sz="1600" spc="-20" dirty="0">
                <a:solidFill>
                  <a:srgbClr val="404041"/>
                </a:solidFill>
                <a:latin typeface="+mn-lt"/>
                <a:cs typeface="Arial"/>
              </a:rPr>
              <a:t> </a:t>
            </a:r>
            <a:r>
              <a:rPr lang="en-US" sz="1600" dirty="0">
                <a:solidFill>
                  <a:srgbClr val="404041"/>
                </a:solidFill>
                <a:latin typeface="+mn-lt"/>
                <a:cs typeface="Arial"/>
              </a:rPr>
              <a:t>not</a:t>
            </a:r>
            <a:r>
              <a:rPr lang="en-US" sz="1600" spc="-45" dirty="0">
                <a:solidFill>
                  <a:srgbClr val="404041"/>
                </a:solidFill>
                <a:latin typeface="+mn-lt"/>
                <a:cs typeface="Arial"/>
              </a:rPr>
              <a:t> </a:t>
            </a:r>
            <a:r>
              <a:rPr lang="en-US" sz="1600" dirty="0">
                <a:solidFill>
                  <a:srgbClr val="404041"/>
                </a:solidFill>
                <a:latin typeface="+mn-lt"/>
                <a:cs typeface="Arial"/>
              </a:rPr>
              <a:t>used</a:t>
            </a:r>
            <a:r>
              <a:rPr lang="en-US" sz="1600" spc="-40" dirty="0">
                <a:solidFill>
                  <a:srgbClr val="404041"/>
                </a:solidFill>
                <a:latin typeface="+mn-lt"/>
                <a:cs typeface="Arial"/>
              </a:rPr>
              <a:t> </a:t>
            </a:r>
            <a:r>
              <a:rPr lang="en-US" sz="1600" dirty="0">
                <a:solidFill>
                  <a:srgbClr val="404041"/>
                </a:solidFill>
                <a:latin typeface="+mn-lt"/>
                <a:cs typeface="Arial"/>
              </a:rPr>
              <a:t>at</a:t>
            </a:r>
            <a:r>
              <a:rPr lang="en-US" sz="1600" spc="-30" dirty="0">
                <a:solidFill>
                  <a:srgbClr val="404041"/>
                </a:solidFill>
                <a:latin typeface="+mn-lt"/>
                <a:cs typeface="Arial"/>
              </a:rPr>
              <a:t> </a:t>
            </a:r>
            <a:r>
              <a:rPr lang="en-US" sz="1600" dirty="0">
                <a:solidFill>
                  <a:srgbClr val="404041"/>
                </a:solidFill>
                <a:latin typeface="+mn-lt"/>
                <a:cs typeface="Arial"/>
              </a:rPr>
              <a:t>the</a:t>
            </a:r>
            <a:r>
              <a:rPr lang="en-US" sz="1600" spc="-30" dirty="0">
                <a:solidFill>
                  <a:srgbClr val="404041"/>
                </a:solidFill>
                <a:latin typeface="+mn-lt"/>
                <a:cs typeface="Arial"/>
              </a:rPr>
              <a:t> </a:t>
            </a:r>
            <a:r>
              <a:rPr lang="en-US" sz="1600" dirty="0">
                <a:solidFill>
                  <a:srgbClr val="404041"/>
                </a:solidFill>
                <a:latin typeface="+mn-lt"/>
                <a:cs typeface="Arial"/>
              </a:rPr>
              <a:t>campus</a:t>
            </a:r>
            <a:r>
              <a:rPr lang="en-US" sz="1600" spc="-25" dirty="0">
                <a:solidFill>
                  <a:srgbClr val="404041"/>
                </a:solidFill>
                <a:latin typeface="+mn-lt"/>
                <a:cs typeface="Arial"/>
              </a:rPr>
              <a:t> </a:t>
            </a:r>
            <a:r>
              <a:rPr lang="en-US" sz="1600" dirty="0">
                <a:solidFill>
                  <a:srgbClr val="404041"/>
                </a:solidFill>
                <a:latin typeface="+mn-lt"/>
                <a:cs typeface="Arial"/>
              </a:rPr>
              <a:t>level.</a:t>
            </a:r>
            <a:r>
              <a:rPr lang="en-US" sz="1600" spc="365" dirty="0">
                <a:solidFill>
                  <a:srgbClr val="404041"/>
                </a:solidFill>
                <a:latin typeface="+mn-lt"/>
                <a:cs typeface="Arial"/>
              </a:rPr>
              <a:t> </a:t>
            </a:r>
            <a:r>
              <a:rPr lang="en-US" sz="1600" b="1" dirty="0">
                <a:solidFill>
                  <a:srgbClr val="404041"/>
                </a:solidFill>
                <a:latin typeface="+mn-lt"/>
                <a:cs typeface="Arial"/>
              </a:rPr>
              <a:t>What</a:t>
            </a:r>
            <a:r>
              <a:rPr lang="en-US" sz="1600" b="1" spc="-35" dirty="0">
                <a:solidFill>
                  <a:srgbClr val="404041"/>
                </a:solidFill>
                <a:latin typeface="+mn-lt"/>
                <a:cs typeface="Arial"/>
              </a:rPr>
              <a:t> </a:t>
            </a:r>
            <a:r>
              <a:rPr lang="en-US" sz="1600" b="1" dirty="0">
                <a:solidFill>
                  <a:srgbClr val="404041"/>
                </a:solidFill>
                <a:latin typeface="+mn-lt"/>
                <a:cs typeface="Arial"/>
              </a:rPr>
              <a:t>does</a:t>
            </a:r>
            <a:r>
              <a:rPr lang="en-US" sz="1600" b="1" spc="-30" dirty="0">
                <a:solidFill>
                  <a:srgbClr val="404041"/>
                </a:solidFill>
                <a:latin typeface="+mn-lt"/>
                <a:cs typeface="Arial"/>
              </a:rPr>
              <a:t> </a:t>
            </a:r>
            <a:r>
              <a:rPr lang="en-US" sz="1600" b="1" dirty="0">
                <a:solidFill>
                  <a:srgbClr val="404041"/>
                </a:solidFill>
                <a:latin typeface="+mn-lt"/>
                <a:cs typeface="Arial"/>
              </a:rPr>
              <a:t>your</a:t>
            </a:r>
            <a:r>
              <a:rPr lang="en-US" sz="1600" b="1" spc="5" dirty="0">
                <a:solidFill>
                  <a:srgbClr val="404041"/>
                </a:solidFill>
                <a:latin typeface="+mn-lt"/>
                <a:cs typeface="Arial"/>
              </a:rPr>
              <a:t> </a:t>
            </a:r>
            <a:r>
              <a:rPr lang="en-US" sz="1600" b="1" dirty="0">
                <a:solidFill>
                  <a:srgbClr val="404041"/>
                </a:solidFill>
                <a:latin typeface="+mn-lt"/>
                <a:cs typeface="Arial"/>
              </a:rPr>
              <a:t>unit</a:t>
            </a:r>
            <a:r>
              <a:rPr lang="en-US" sz="1600" b="1" spc="-10" dirty="0">
                <a:solidFill>
                  <a:srgbClr val="404041"/>
                </a:solidFill>
                <a:latin typeface="+mn-lt"/>
                <a:cs typeface="Arial"/>
              </a:rPr>
              <a:t> expect?</a:t>
            </a:r>
            <a:endParaRPr lang="en-US" sz="1600" dirty="0">
              <a:latin typeface="+mn-lt"/>
              <a:cs typeface="Arial"/>
            </a:endParaRPr>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BE6BE-EBD7-8E37-75D1-5A4142343030}"/>
              </a:ext>
            </a:extLst>
          </p:cNvPr>
          <p:cNvSpPr>
            <a:spLocks noGrp="1"/>
          </p:cNvSpPr>
          <p:nvPr>
            <p:ph type="title"/>
          </p:nvPr>
        </p:nvSpPr>
        <p:spPr>
          <a:xfrm>
            <a:off x="525304" y="619181"/>
            <a:ext cx="4560579" cy="1039091"/>
          </a:xfrm>
        </p:spPr>
        <p:txBody>
          <a:bodyPr anchor="ctr">
            <a:normAutofit/>
          </a:bodyPr>
          <a:lstStyle/>
          <a:p>
            <a:r>
              <a:rPr lang="en-US" dirty="0"/>
              <a:t>Exceptions</a:t>
            </a:r>
          </a:p>
        </p:txBody>
      </p:sp>
      <p:pic>
        <p:nvPicPr>
          <p:cNvPr id="9" name="Picture Placeholder 8">
            <a:extLst>
              <a:ext uri="{FF2B5EF4-FFF2-40B4-BE49-F238E27FC236}">
                <a16:creationId xmlns:a16="http://schemas.microsoft.com/office/drawing/2014/main" id="{4E8DC4FD-1F69-CB1D-C959-AE6798B62B0F}"/>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l="20768" t="-21746" r="28499" b="-73152"/>
          <a:stretch/>
        </p:blipFill>
        <p:spPr>
          <a:xfrm>
            <a:off x="5411668" y="949124"/>
            <a:ext cx="3570287" cy="6858000"/>
          </a:xfrm>
        </p:spPr>
      </p:pic>
      <p:graphicFrame>
        <p:nvGraphicFramePr>
          <p:cNvPr id="8" name="Content Placeholder 4">
            <a:extLst>
              <a:ext uri="{FF2B5EF4-FFF2-40B4-BE49-F238E27FC236}">
                <a16:creationId xmlns:a16="http://schemas.microsoft.com/office/drawing/2014/main" id="{DE993AED-3E0F-44E9-6882-EA9AD5BE09D5}"/>
              </a:ext>
            </a:extLst>
          </p:cNvPr>
          <p:cNvGraphicFramePr>
            <a:graphicFrameLocks noGrp="1"/>
          </p:cNvGraphicFramePr>
          <p:nvPr>
            <p:ph idx="1"/>
          </p:nvPr>
        </p:nvGraphicFramePr>
        <p:xfrm>
          <a:off x="525304" y="1922839"/>
          <a:ext cx="4560579" cy="4169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BE1FB99-4072-C47F-CE17-B828E5F82CBD}"/>
              </a:ext>
            </a:extLst>
          </p:cNvPr>
          <p:cNvSpPr txBox="1"/>
          <p:nvPr/>
        </p:nvSpPr>
        <p:spPr>
          <a:xfrm>
            <a:off x="6407931" y="5349287"/>
            <a:ext cx="2736069" cy="307777"/>
          </a:xfrm>
          <a:prstGeom prst="rect">
            <a:avLst/>
          </a:prstGeom>
          <a:noFill/>
        </p:spPr>
        <p:txBody>
          <a:bodyPr wrap="square">
            <a:spAutoFit/>
          </a:bodyPr>
          <a:lstStyle/>
          <a:p>
            <a:r>
              <a:rPr lang="en-US" sz="1400" dirty="0"/>
              <a:t>© The Walt Disney Company</a:t>
            </a:r>
          </a:p>
        </p:txBody>
      </p:sp>
    </p:spTree>
    <p:extLst>
      <p:ext uri="{BB962C8B-B14F-4D97-AF65-F5344CB8AC3E}">
        <p14:creationId xmlns:p14="http://schemas.microsoft.com/office/powerpoint/2010/main" val="1892094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5279" y="1770888"/>
            <a:ext cx="8808720" cy="4849862"/>
            <a:chOff x="335279" y="1770888"/>
            <a:chExt cx="8808720" cy="5087620"/>
          </a:xfrm>
        </p:grpSpPr>
        <p:pic>
          <p:nvPicPr>
            <p:cNvPr id="3" name="object 3"/>
            <p:cNvPicPr/>
            <p:nvPr/>
          </p:nvPicPr>
          <p:blipFill>
            <a:blip r:embed="rId2" cstate="print"/>
            <a:stretch>
              <a:fillRect/>
            </a:stretch>
          </p:blipFill>
          <p:spPr>
            <a:xfrm>
              <a:off x="335279" y="1770888"/>
              <a:ext cx="6536435" cy="4739639"/>
            </a:xfrm>
            <a:prstGeom prst="rect">
              <a:avLst/>
            </a:prstGeom>
          </p:spPr>
        </p:pic>
        <p:sp>
          <p:nvSpPr>
            <p:cNvPr id="4" name="object 4"/>
            <p:cNvSpPr/>
            <p:nvPr/>
          </p:nvSpPr>
          <p:spPr>
            <a:xfrm>
              <a:off x="6085332" y="3962400"/>
              <a:ext cx="1713230" cy="1167765"/>
            </a:xfrm>
            <a:custGeom>
              <a:avLst/>
              <a:gdLst/>
              <a:ahLst/>
              <a:cxnLst/>
              <a:rect l="l" t="t" r="r" b="b"/>
              <a:pathLst>
                <a:path w="1713229" h="1167764">
                  <a:moveTo>
                    <a:pt x="1712975" y="0"/>
                  </a:moveTo>
                  <a:lnTo>
                    <a:pt x="0" y="0"/>
                  </a:lnTo>
                  <a:lnTo>
                    <a:pt x="0" y="1167384"/>
                  </a:lnTo>
                  <a:lnTo>
                    <a:pt x="1712975" y="1167384"/>
                  </a:lnTo>
                  <a:lnTo>
                    <a:pt x="1712975"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lang="en-US" dirty="0"/>
              <a:t>Option for </a:t>
            </a:r>
            <a:r>
              <a:rPr lang="en-US" dirty="0" err="1"/>
              <a:t>Organzing</a:t>
            </a:r>
            <a:r>
              <a:rPr lang="en-US" dirty="0"/>
              <a:t> </a:t>
            </a:r>
            <a:r>
              <a:rPr dirty="0"/>
              <a:t>Dossier </a:t>
            </a:r>
            <a:r>
              <a:rPr dirty="0">
                <a:hlinkClick r:id="rId3"/>
              </a:rPr>
              <a:t>folders</a:t>
            </a:r>
          </a:p>
        </p:txBody>
      </p:sp>
      <p:sp>
        <p:nvSpPr>
          <p:cNvPr id="9" name="Text Placeholder 8">
            <a:extLst>
              <a:ext uri="{FF2B5EF4-FFF2-40B4-BE49-F238E27FC236}">
                <a16:creationId xmlns:a16="http://schemas.microsoft.com/office/drawing/2014/main" id="{135BCD82-9A0C-C8B4-10AA-4610D226A262}"/>
              </a:ext>
            </a:extLst>
          </p:cNvPr>
          <p:cNvSpPr>
            <a:spLocks noGrp="1"/>
          </p:cNvSpPr>
          <p:nvPr>
            <p:ph type="body" sz="quarter" idx="10"/>
          </p:nvPr>
        </p:nvSpPr>
        <p:spPr/>
        <p:txBody>
          <a:bodyPr/>
          <a:lstStyle/>
          <a:p>
            <a:endParaRPr lang="en-US"/>
          </a:p>
        </p:txBody>
      </p:sp>
      <p:sp>
        <p:nvSpPr>
          <p:cNvPr id="6" name="object 6"/>
          <p:cNvSpPr txBox="1"/>
          <p:nvPr/>
        </p:nvSpPr>
        <p:spPr>
          <a:xfrm>
            <a:off x="6346990" y="3983229"/>
            <a:ext cx="1372235" cy="1089401"/>
          </a:xfrm>
          <a:prstGeom prst="rect">
            <a:avLst/>
          </a:prstGeom>
        </p:spPr>
        <p:txBody>
          <a:bodyPr vert="horz" wrap="square" lIns="0" tIns="12065" rIns="0" bIns="0" rtlCol="0">
            <a:spAutoFit/>
          </a:bodyPr>
          <a:lstStyle/>
          <a:p>
            <a:pPr marL="12700" marR="5080" indent="33020" algn="r">
              <a:lnSpc>
                <a:spcPct val="100000"/>
              </a:lnSpc>
              <a:spcBef>
                <a:spcPts val="95"/>
              </a:spcBef>
            </a:pPr>
            <a:r>
              <a:rPr sz="1400" dirty="0"/>
              <a:t>Use these Word templates to gather all your information into</a:t>
            </a:r>
          </a:p>
          <a:p>
            <a:pPr marL="631190">
              <a:lnSpc>
                <a:spcPct val="100000"/>
              </a:lnSpc>
            </a:pPr>
            <a:r>
              <a:rPr sz="1400" dirty="0"/>
              <a:t>ONE </a:t>
            </a:r>
            <a:r>
              <a:rPr lang="en-US" sz="1400" dirty="0"/>
              <a:t>file</a:t>
            </a:r>
            <a:r>
              <a:rPr sz="140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F0B4-DE06-AC20-287A-95CB4353A00D}"/>
              </a:ext>
            </a:extLst>
          </p:cNvPr>
          <p:cNvSpPr>
            <a:spLocks noGrp="1"/>
          </p:cNvSpPr>
          <p:nvPr>
            <p:ph type="ctrTitle"/>
          </p:nvPr>
        </p:nvSpPr>
        <p:spPr>
          <a:xfrm>
            <a:off x="530027" y="1012094"/>
            <a:ext cx="8004391" cy="964103"/>
          </a:xfrm>
        </p:spPr>
        <p:txBody>
          <a:bodyPr>
            <a:normAutofit fontScale="90000"/>
          </a:bodyPr>
          <a:lstStyle/>
          <a:p>
            <a:r>
              <a:rPr lang="en-US" dirty="0"/>
              <a:t>Option for Placement in </a:t>
            </a:r>
            <a:r>
              <a:rPr lang="en-US" dirty="0" err="1"/>
              <a:t>eDossier</a:t>
            </a:r>
            <a:r>
              <a:rPr lang="en-US" dirty="0"/>
              <a:t> for Integrative Cases</a:t>
            </a:r>
          </a:p>
        </p:txBody>
      </p:sp>
      <p:sp>
        <p:nvSpPr>
          <p:cNvPr id="3" name="Content Placeholder 2">
            <a:extLst>
              <a:ext uri="{FF2B5EF4-FFF2-40B4-BE49-F238E27FC236}">
                <a16:creationId xmlns:a16="http://schemas.microsoft.com/office/drawing/2014/main" id="{40421B62-176B-9197-C6DF-69C43009875B}"/>
              </a:ext>
            </a:extLst>
          </p:cNvPr>
          <p:cNvSpPr>
            <a:spLocks noGrp="1"/>
          </p:cNvSpPr>
          <p:nvPr>
            <p:ph idx="1"/>
          </p:nvPr>
        </p:nvSpPr>
        <p:spPr/>
        <p:txBody>
          <a:bodyPr/>
          <a:lstStyle/>
          <a:p>
            <a:pPr marL="0" indent="0">
              <a:buNone/>
            </a:pPr>
            <a:r>
              <a:rPr lang="en-US" dirty="0"/>
              <a:t>In Balanced-Integrative cases, combine the following into two Word documents or PDFs: </a:t>
            </a:r>
          </a:p>
          <a:p>
            <a:pPr marL="0" indent="0">
              <a:buNone/>
            </a:pPr>
            <a:endParaRPr lang="en-US" dirty="0"/>
          </a:p>
          <a:p>
            <a:r>
              <a:rPr lang="en-US" dirty="0"/>
              <a:t>Main section </a:t>
            </a:r>
          </a:p>
          <a:p>
            <a:pPr marL="685800" lvl="1">
              <a:buFont typeface="Arial" panose="020B0604020202020204" pitchFamily="34" charset="0"/>
              <a:buChar char="•"/>
            </a:pPr>
            <a:r>
              <a:rPr lang="en-US" dirty="0"/>
              <a:t>Deposited in Research for tenure track faculty</a:t>
            </a:r>
          </a:p>
          <a:p>
            <a:pPr marL="685800" lvl="1">
              <a:buFont typeface="Arial" panose="020B0604020202020204" pitchFamily="34" charset="0"/>
              <a:buChar char="•"/>
            </a:pPr>
            <a:r>
              <a:rPr lang="en-US" dirty="0"/>
              <a:t>Deposited in Teaching for clinical/lecturer faculty</a:t>
            </a:r>
          </a:p>
          <a:p>
            <a:pPr marL="685800" lvl="1">
              <a:buFont typeface="Arial" panose="020B0604020202020204" pitchFamily="34" charset="0"/>
              <a:buChar char="•"/>
            </a:pPr>
            <a:r>
              <a:rPr lang="en-US" dirty="0"/>
              <a:t>Deposited in Performance for librarians</a:t>
            </a:r>
          </a:p>
          <a:p>
            <a:pPr marL="400050" lvl="1" indent="0">
              <a:buNone/>
            </a:pPr>
            <a:endParaRPr lang="en-US" dirty="0"/>
          </a:p>
          <a:p>
            <a:r>
              <a:rPr lang="en-US" dirty="0"/>
              <a:t>Appendices</a:t>
            </a:r>
          </a:p>
          <a:p>
            <a:pPr marL="685800" lvl="1">
              <a:buFont typeface="Arial" panose="020B0604020202020204" pitchFamily="34" charset="0"/>
              <a:buChar char="•"/>
            </a:pPr>
            <a:r>
              <a:rPr lang="en-US" dirty="0"/>
              <a:t>Deposited in first folder for Appendices for Research for tenure track faculty</a:t>
            </a:r>
          </a:p>
          <a:p>
            <a:pPr marL="685800" lvl="1">
              <a:buFont typeface="Arial" panose="020B0604020202020204" pitchFamily="34" charset="0"/>
              <a:buChar char="•"/>
            </a:pPr>
            <a:r>
              <a:rPr lang="en-US" dirty="0"/>
              <a:t>Deposited in first folder for Appendices for Teaching for clinical/lecturer faculty</a:t>
            </a:r>
          </a:p>
          <a:p>
            <a:pPr marL="685800" lvl="1">
              <a:buFont typeface="Arial" panose="020B0604020202020204" pitchFamily="34" charset="0"/>
              <a:buChar char="•"/>
            </a:pPr>
            <a:r>
              <a:rPr lang="en-US" dirty="0"/>
              <a:t>Deposited in first folder for Appendices for Performance for librarians</a:t>
            </a:r>
          </a:p>
          <a:p>
            <a:pPr marL="0" indent="0">
              <a:buNone/>
            </a:pPr>
            <a:endParaRPr lang="en-US" dirty="0"/>
          </a:p>
          <a:p>
            <a:pPr marL="0" indent="0">
              <a:buNone/>
            </a:pPr>
            <a:r>
              <a:rPr lang="en-US" dirty="0"/>
              <a:t>Each should have a table of contents indicating the sections. </a:t>
            </a:r>
          </a:p>
          <a:p>
            <a:endParaRPr lang="en-US" dirty="0"/>
          </a:p>
        </p:txBody>
      </p:sp>
      <p:sp>
        <p:nvSpPr>
          <p:cNvPr id="4" name="Text Placeholder 3">
            <a:extLst>
              <a:ext uri="{FF2B5EF4-FFF2-40B4-BE49-F238E27FC236}">
                <a16:creationId xmlns:a16="http://schemas.microsoft.com/office/drawing/2014/main" id="{C6A9A243-CF50-27D4-D316-ABFE887969A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77642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dirty="0"/>
              <a:t>Typical appendix materials</a:t>
            </a:r>
          </a:p>
        </p:txBody>
      </p:sp>
      <p:sp>
        <p:nvSpPr>
          <p:cNvPr id="6" name="Text Placeholder 5">
            <a:extLst>
              <a:ext uri="{FF2B5EF4-FFF2-40B4-BE49-F238E27FC236}">
                <a16:creationId xmlns:a16="http://schemas.microsoft.com/office/drawing/2014/main" id="{A15FD07B-D473-D4B2-6EA7-6177A2CA3EC3}"/>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79182570-5CA9-917C-5CD4-95F5ACF9F986}"/>
              </a:ext>
            </a:extLst>
          </p:cNvPr>
          <p:cNvSpPr>
            <a:spLocks noGrp="1"/>
          </p:cNvSpPr>
          <p:nvPr>
            <p:ph idx="1"/>
          </p:nvPr>
        </p:nvSpPr>
        <p:spPr/>
        <p:txBody>
          <a:bodyPr/>
          <a:lstStyle/>
          <a:p>
            <a:pPr marL="285750" indent="-285750">
              <a:lnSpc>
                <a:spcPct val="100000"/>
              </a:lnSpc>
              <a:spcBef>
                <a:spcPts val="100"/>
              </a:spcBef>
              <a:buFont typeface="Arial" panose="020B0604020202020204" pitchFamily="34" charset="0"/>
              <a:buChar char="•"/>
            </a:pPr>
            <a:r>
              <a:rPr lang="en-US" dirty="0"/>
              <a:t>Course syllabi, assignments</a:t>
            </a:r>
          </a:p>
          <a:p>
            <a:pPr marL="285750" indent="-285750">
              <a:lnSpc>
                <a:spcPct val="100000"/>
              </a:lnSpc>
              <a:spcBef>
                <a:spcPts val="30"/>
              </a:spcBef>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Copies of key articles (or, link via CV.)</a:t>
            </a:r>
          </a:p>
          <a:p>
            <a:pPr marL="285750" indent="-285750">
              <a:lnSpc>
                <a:spcPct val="100000"/>
              </a:lnSpc>
              <a:buFont typeface="Arial" panose="020B0604020202020204" pitchFamily="34" charset="0"/>
              <a:buChar char="•"/>
            </a:pPr>
            <a:endParaRPr lang="en-US" dirty="0"/>
          </a:p>
          <a:p>
            <a:pPr marL="285750" marR="2759075" indent="-285750">
              <a:buFont typeface="Arial" panose="020B0604020202020204" pitchFamily="34" charset="0"/>
              <a:buChar char="•"/>
            </a:pPr>
            <a:r>
              <a:rPr lang="en-US" dirty="0"/>
              <a:t>Complete student evaluation reports, </a:t>
            </a:r>
          </a:p>
          <a:p>
            <a:pPr marL="285750" marR="2759075" indent="-285750">
              <a:buFont typeface="Arial" panose="020B0604020202020204" pitchFamily="34" charset="0"/>
              <a:buChar char="•"/>
            </a:pPr>
            <a:r>
              <a:rPr lang="en-US" dirty="0"/>
              <a:t>peer evaluations </a:t>
            </a:r>
          </a:p>
          <a:p>
            <a:pPr marL="285750" marR="2759075" indent="-285750">
              <a:buFont typeface="Arial" panose="020B0604020202020204" pitchFamily="34" charset="0"/>
              <a:buChar char="•"/>
            </a:pPr>
            <a:endParaRPr lang="en-US" dirty="0"/>
          </a:p>
          <a:p>
            <a:pPr marL="285750" marR="2759075" indent="-285750">
              <a:buFont typeface="Arial" panose="020B0604020202020204" pitchFamily="34" charset="0"/>
              <a:buChar char="•"/>
            </a:pPr>
            <a:r>
              <a:rPr lang="en-US" dirty="0"/>
              <a:t>Letters of appreciation from students or community</a:t>
            </a:r>
          </a:p>
          <a:p>
            <a:pPr marL="0" marR="2759075" indent="0">
              <a:buNone/>
            </a:pPr>
            <a:endParaRPr lang="en-US" dirty="0"/>
          </a:p>
          <a:p>
            <a:pPr marL="0" marR="5080" indent="0">
              <a:lnSpc>
                <a:spcPct val="100000"/>
              </a:lnSpc>
              <a:buNone/>
            </a:pPr>
            <a:r>
              <a:rPr lang="en-US" dirty="0"/>
              <a:t>You can REFER to these documents in the main section or your candidate statement. You can create internal links within e-dossier, however, no external reviewer will be able to use them.</a:t>
            </a:r>
          </a:p>
          <a:p>
            <a:pPr marL="0" indent="0">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252525"/>
          </a:solidFill>
        </p:spPr>
        <p:txBody>
          <a:bodyPr wrap="square" lIns="0" tIns="0" rIns="0" bIns="0" rtlCol="0"/>
          <a:lstStyle/>
          <a:p>
            <a:endParaRPr/>
          </a:p>
        </p:txBody>
      </p:sp>
      <p:grpSp>
        <p:nvGrpSpPr>
          <p:cNvPr id="3" name="object 3"/>
          <p:cNvGrpSpPr/>
          <p:nvPr/>
        </p:nvGrpSpPr>
        <p:grpSpPr>
          <a:xfrm>
            <a:off x="620268" y="0"/>
            <a:ext cx="951230" cy="2694940"/>
            <a:chOff x="620268" y="0"/>
            <a:chExt cx="951230" cy="2694940"/>
          </a:xfrm>
        </p:grpSpPr>
        <p:sp>
          <p:nvSpPr>
            <p:cNvPr id="4" name="object 4"/>
            <p:cNvSpPr/>
            <p:nvPr/>
          </p:nvSpPr>
          <p:spPr>
            <a:xfrm>
              <a:off x="620268" y="0"/>
              <a:ext cx="951230" cy="2694940"/>
            </a:xfrm>
            <a:custGeom>
              <a:avLst/>
              <a:gdLst/>
              <a:ahLst/>
              <a:cxnLst/>
              <a:rect l="l" t="t" r="r" b="b"/>
              <a:pathLst>
                <a:path w="951230" h="2694940">
                  <a:moveTo>
                    <a:pt x="950976" y="0"/>
                  </a:moveTo>
                  <a:lnTo>
                    <a:pt x="0" y="0"/>
                  </a:lnTo>
                  <a:lnTo>
                    <a:pt x="0" y="2694432"/>
                  </a:lnTo>
                  <a:lnTo>
                    <a:pt x="950976" y="2694432"/>
                  </a:lnTo>
                  <a:lnTo>
                    <a:pt x="950976" y="0"/>
                  </a:lnTo>
                  <a:close/>
                </a:path>
              </a:pathLst>
            </a:custGeom>
            <a:solidFill>
              <a:srgbClr val="990000"/>
            </a:solidFill>
          </p:spPr>
          <p:txBody>
            <a:bodyPr wrap="square" lIns="0" tIns="0" rIns="0" bIns="0" rtlCol="0"/>
            <a:lstStyle/>
            <a:p>
              <a:endParaRPr/>
            </a:p>
          </p:txBody>
        </p:sp>
        <p:sp>
          <p:nvSpPr>
            <p:cNvPr id="5" name="object 5"/>
            <p:cNvSpPr/>
            <p:nvPr/>
          </p:nvSpPr>
          <p:spPr>
            <a:xfrm>
              <a:off x="775719" y="1729819"/>
              <a:ext cx="634365" cy="802005"/>
            </a:xfrm>
            <a:custGeom>
              <a:avLst/>
              <a:gdLst/>
              <a:ahLst/>
              <a:cxnLst/>
              <a:rect l="l" t="t" r="r" b="b"/>
              <a:pathLst>
                <a:path w="634365" h="802005">
                  <a:moveTo>
                    <a:pt x="427394" y="801549"/>
                  </a:moveTo>
                  <a:lnTo>
                    <a:pt x="207697" y="801549"/>
                  </a:lnTo>
                  <a:lnTo>
                    <a:pt x="207697" y="723805"/>
                  </a:lnTo>
                  <a:lnTo>
                    <a:pt x="254414" y="723805"/>
                  </a:lnTo>
                  <a:lnTo>
                    <a:pt x="254414" y="634041"/>
                  </a:lnTo>
                  <a:lnTo>
                    <a:pt x="122786" y="634041"/>
                  </a:lnTo>
                  <a:lnTo>
                    <a:pt x="46713" y="556287"/>
                  </a:lnTo>
                  <a:lnTo>
                    <a:pt x="46713" y="166965"/>
                  </a:lnTo>
                  <a:lnTo>
                    <a:pt x="0" y="166965"/>
                  </a:lnTo>
                  <a:lnTo>
                    <a:pt x="0" y="106595"/>
                  </a:lnTo>
                  <a:lnTo>
                    <a:pt x="206908" y="106595"/>
                  </a:lnTo>
                  <a:lnTo>
                    <a:pt x="206908" y="166965"/>
                  </a:lnTo>
                  <a:lnTo>
                    <a:pt x="165242" y="166965"/>
                  </a:lnTo>
                  <a:lnTo>
                    <a:pt x="165242" y="503187"/>
                  </a:lnTo>
                  <a:lnTo>
                    <a:pt x="254414" y="503187"/>
                  </a:lnTo>
                  <a:lnTo>
                    <a:pt x="254414" y="60369"/>
                  </a:lnTo>
                  <a:lnTo>
                    <a:pt x="207540" y="60369"/>
                  </a:lnTo>
                  <a:lnTo>
                    <a:pt x="207540" y="0"/>
                  </a:lnTo>
                  <a:lnTo>
                    <a:pt x="427473" y="0"/>
                  </a:lnTo>
                  <a:lnTo>
                    <a:pt x="427473" y="60369"/>
                  </a:lnTo>
                  <a:lnTo>
                    <a:pt x="380677" y="60369"/>
                  </a:lnTo>
                  <a:lnTo>
                    <a:pt x="380677" y="503187"/>
                  </a:lnTo>
                  <a:lnTo>
                    <a:pt x="468824" y="503187"/>
                  </a:lnTo>
                  <a:lnTo>
                    <a:pt x="468824" y="166965"/>
                  </a:lnTo>
                  <a:lnTo>
                    <a:pt x="427157" y="166965"/>
                  </a:lnTo>
                  <a:lnTo>
                    <a:pt x="427157" y="106595"/>
                  </a:lnTo>
                  <a:lnTo>
                    <a:pt x="633976" y="106595"/>
                  </a:lnTo>
                  <a:lnTo>
                    <a:pt x="633976" y="166965"/>
                  </a:lnTo>
                  <a:lnTo>
                    <a:pt x="587352" y="166965"/>
                  </a:lnTo>
                  <a:lnTo>
                    <a:pt x="587352" y="556287"/>
                  </a:lnTo>
                  <a:lnTo>
                    <a:pt x="511279" y="634041"/>
                  </a:lnTo>
                  <a:lnTo>
                    <a:pt x="380677" y="634041"/>
                  </a:lnTo>
                  <a:lnTo>
                    <a:pt x="380677" y="723805"/>
                  </a:lnTo>
                  <a:lnTo>
                    <a:pt x="427394" y="723805"/>
                  </a:lnTo>
                  <a:lnTo>
                    <a:pt x="427394" y="801549"/>
                  </a:lnTo>
                  <a:close/>
                </a:path>
              </a:pathLst>
            </a:custGeom>
            <a:solidFill>
              <a:srgbClr val="FDFDFD"/>
            </a:solidFill>
          </p:spPr>
          <p:txBody>
            <a:bodyPr wrap="square" lIns="0" tIns="0" rIns="0" bIns="0" rtlCol="0"/>
            <a:lstStyle/>
            <a:p>
              <a:endParaRPr/>
            </a:p>
          </p:txBody>
        </p:sp>
      </p:grpSp>
      <p:sp>
        <p:nvSpPr>
          <p:cNvPr id="6" name="object 6"/>
          <p:cNvSpPr txBox="1">
            <a:spLocks noGrp="1"/>
          </p:cNvSpPr>
          <p:nvPr>
            <p:ph type="title"/>
          </p:nvPr>
        </p:nvSpPr>
        <p:spPr>
          <a:xfrm>
            <a:off x="581643" y="3716428"/>
            <a:ext cx="6361430" cy="1300480"/>
          </a:xfrm>
          <a:prstGeom prst="rect">
            <a:avLst/>
          </a:prstGeom>
        </p:spPr>
        <p:txBody>
          <a:bodyPr vert="horz" wrap="square" lIns="0" tIns="88900" rIns="0" bIns="0" rtlCol="0">
            <a:spAutoFit/>
          </a:bodyPr>
          <a:lstStyle/>
          <a:p>
            <a:pPr marL="12700" marR="5080">
              <a:lnSpc>
                <a:spcPts val="4750"/>
              </a:lnSpc>
              <a:spcBef>
                <a:spcPts val="700"/>
              </a:spcBef>
            </a:pPr>
            <a:r>
              <a:rPr sz="4400" dirty="0">
                <a:solidFill>
                  <a:srgbClr val="FFFFFF"/>
                </a:solidFill>
                <a:latin typeface="BentonSans Regular"/>
                <a:cs typeface="BentonSans Regular"/>
              </a:rPr>
              <a:t>Critical</a:t>
            </a:r>
            <a:r>
              <a:rPr sz="4400" spc="-95" dirty="0">
                <a:solidFill>
                  <a:srgbClr val="FFFFFF"/>
                </a:solidFill>
                <a:latin typeface="BentonSans Regular"/>
                <a:cs typeface="BentonSans Regular"/>
              </a:rPr>
              <a:t> </a:t>
            </a:r>
            <a:r>
              <a:rPr sz="4400" spc="-10" dirty="0">
                <a:solidFill>
                  <a:srgbClr val="FFFFFF"/>
                </a:solidFill>
                <a:latin typeface="BentonSans Regular"/>
                <a:cs typeface="BentonSans Regular"/>
              </a:rPr>
              <a:t>documentation issues</a:t>
            </a:r>
            <a:endParaRPr sz="4400">
              <a:latin typeface="BentonSans Regular"/>
              <a:cs typeface="BentonSans Regul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6694" y="3416048"/>
            <a:ext cx="6802482" cy="494412"/>
          </a:xfrm>
        </p:spPr>
        <p:txBody>
          <a:bodyPr vert="horz" lIns="91440" tIns="45720" rIns="91440" bIns="45720" rtlCol="0" anchor="ctr">
            <a:normAutofit/>
          </a:bodyPr>
          <a:lstStyle/>
          <a:p>
            <a:pPr marL="12700">
              <a:lnSpc>
                <a:spcPct val="90000"/>
              </a:lnSpc>
            </a:pPr>
            <a:r>
              <a:rPr lang="en-US" sz="2800" b="1" i="0" kern="100" spc="0" baseline="0">
                <a:latin typeface="+mn-lt"/>
                <a:ea typeface="+mj-ea"/>
                <a:cs typeface="Arial"/>
              </a:rPr>
              <a:t>Co-authorship (independence)</a:t>
            </a:r>
          </a:p>
        </p:txBody>
      </p:sp>
      <p:sp>
        <p:nvSpPr>
          <p:cNvPr id="3" name="object 3"/>
          <p:cNvSpPr txBox="1"/>
          <p:nvPr/>
        </p:nvSpPr>
        <p:spPr>
          <a:xfrm>
            <a:off x="526131" y="2945804"/>
            <a:ext cx="3700462" cy="336549"/>
          </a:xfrm>
          <a:prstGeom prst="rect">
            <a:avLst/>
          </a:prstGeom>
        </p:spPr>
        <p:txBody>
          <a:bodyPr vert="horz" lIns="91440" tIns="45720" rIns="91440" bIns="45720" rtlCol="0" anchor="ctr">
            <a:normAutofit fontScale="85000" lnSpcReduction="10000"/>
          </a:bodyPr>
          <a:lstStyle/>
          <a:p>
            <a:pPr>
              <a:spcAft>
                <a:spcPts val="600"/>
              </a:spcAft>
              <a:buClr>
                <a:schemeClr val="tx1">
                  <a:lumMod val="50000"/>
                  <a:lumOff val="50000"/>
                </a:schemeClr>
              </a:buClr>
              <a:buSzPct val="100000"/>
            </a:pPr>
            <a:r>
              <a:rPr lang="en-US" sz="1500" b="1" i="0" kern="1200" spc="50" baseline="0">
                <a:solidFill>
                  <a:srgbClr val="A6A6A6"/>
                </a:solidFill>
                <a:latin typeface="BentonSans Regular" panose="02000504020000020004" pitchFamily="2" charset="0"/>
                <a:ea typeface="+mn-ea"/>
                <a:cs typeface="Arial"/>
              </a:rPr>
              <a:t>There’s no ‘we’ in promotion. Or tenure.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7288-43F5-244E-9D2F-7D9890A47A9A}"/>
              </a:ext>
            </a:extLst>
          </p:cNvPr>
          <p:cNvSpPr>
            <a:spLocks noGrp="1"/>
          </p:cNvSpPr>
          <p:nvPr>
            <p:ph type="ctrTitle"/>
          </p:nvPr>
        </p:nvSpPr>
        <p:spPr/>
        <p:txBody>
          <a:bodyPr/>
          <a:lstStyle/>
          <a:p>
            <a:r>
              <a:rPr lang="en-US" dirty="0"/>
              <a:t>Provide confirmatory information</a:t>
            </a:r>
          </a:p>
        </p:txBody>
      </p:sp>
      <p:sp>
        <p:nvSpPr>
          <p:cNvPr id="3" name="Text Placeholder 2">
            <a:extLst>
              <a:ext uri="{FF2B5EF4-FFF2-40B4-BE49-F238E27FC236}">
                <a16:creationId xmlns:a16="http://schemas.microsoft.com/office/drawing/2014/main" id="{6D76299B-F453-4F45-AFD5-E71EC360A6A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73E683D9-F6BF-8B44-8DC1-2E7336622EDE}"/>
              </a:ext>
            </a:extLst>
          </p:cNvPr>
          <p:cNvSpPr>
            <a:spLocks noGrp="1"/>
          </p:cNvSpPr>
          <p:nvPr>
            <p:ph idx="1"/>
          </p:nvPr>
        </p:nvSpPr>
        <p:spPr/>
        <p:txBody>
          <a:bodyPr/>
          <a:lstStyle/>
          <a:p>
            <a:pPr marL="0" indent="0">
              <a:buNone/>
            </a:pPr>
            <a:r>
              <a:rPr lang="en-US" dirty="0"/>
              <a:t>Author order:  your </a:t>
            </a:r>
            <a:r>
              <a:rPr lang="en-US" b="1" dirty="0"/>
              <a:t>chair </a:t>
            </a:r>
            <a:r>
              <a:rPr lang="en-US" dirty="0"/>
              <a:t>will explain the conventions for author order and role.  </a:t>
            </a:r>
          </a:p>
          <a:p>
            <a:pPr marL="400050" lvl="1" indent="0">
              <a:buNone/>
            </a:pPr>
            <a:r>
              <a:rPr lang="en-US" dirty="0"/>
              <a:t>If you are not first author but ARE ‘corresponding’ author, indicate that.  </a:t>
            </a:r>
          </a:p>
          <a:p>
            <a:pPr marL="400050" lvl="1" indent="0">
              <a:buNone/>
            </a:pPr>
            <a:r>
              <a:rPr lang="en-US" dirty="0"/>
              <a:t>Many readers will </a:t>
            </a:r>
            <a:r>
              <a:rPr lang="en-US" i="1" dirty="0"/>
              <a:t>default </a:t>
            </a:r>
            <a:r>
              <a:rPr lang="en-US" dirty="0"/>
              <a:t>to believing the first author and the last author are the only ones who are important.  </a:t>
            </a:r>
            <a:r>
              <a:rPr lang="en-US" i="1" dirty="0"/>
              <a:t>Explain!</a:t>
            </a:r>
          </a:p>
          <a:p>
            <a:pPr marL="400050" lvl="1" indent="0">
              <a:buNone/>
            </a:pPr>
            <a:endParaRPr lang="en-US" i="1" dirty="0"/>
          </a:p>
          <a:p>
            <a:pPr marL="0" indent="0">
              <a:buNone/>
            </a:pPr>
            <a:r>
              <a:rPr lang="en-US" dirty="0"/>
              <a:t>Include statements from co-authors about your contribution.</a:t>
            </a:r>
          </a:p>
          <a:p>
            <a:pPr marL="400050" lvl="1" indent="0">
              <a:buNone/>
            </a:pPr>
            <a:r>
              <a:rPr lang="en-US" dirty="0"/>
              <a:t>Send simple emails:  you did this, I did that, right?  Preserve the response.</a:t>
            </a:r>
          </a:p>
          <a:p>
            <a:pPr marL="400050" lvl="1" indent="0">
              <a:buNone/>
            </a:pPr>
            <a:r>
              <a:rPr lang="en-US" dirty="0"/>
              <a:t>Save any journal forms which capture responsibility.</a:t>
            </a:r>
          </a:p>
          <a:p>
            <a:pPr marL="400050" lvl="1" indent="0">
              <a:buNone/>
            </a:pPr>
            <a:endParaRPr lang="en-US" dirty="0"/>
          </a:p>
          <a:p>
            <a:pPr marL="0" indent="0">
              <a:buNone/>
            </a:pPr>
            <a:r>
              <a:rPr lang="en-US" dirty="0"/>
              <a:t>This is </a:t>
            </a:r>
            <a:r>
              <a:rPr lang="en-US" b="1" dirty="0"/>
              <a:t>especially important </a:t>
            </a:r>
            <a:r>
              <a:rPr lang="en-US" dirty="0"/>
              <a:t>when you often collaborate with the same people /and/or/ those same people are your dissertation chair or senior members of your department.  </a:t>
            </a:r>
          </a:p>
        </p:txBody>
      </p:sp>
    </p:spTree>
    <p:extLst>
      <p:ext uri="{BB962C8B-B14F-4D97-AF65-F5344CB8AC3E}">
        <p14:creationId xmlns:p14="http://schemas.microsoft.com/office/powerpoint/2010/main" val="3291947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DC9F-97CD-124A-B6A3-F2E3365079CC}"/>
              </a:ext>
            </a:extLst>
          </p:cNvPr>
          <p:cNvSpPr>
            <a:spLocks noGrp="1"/>
          </p:cNvSpPr>
          <p:nvPr>
            <p:ph type="ctrTitle"/>
          </p:nvPr>
        </p:nvSpPr>
        <p:spPr/>
        <p:txBody>
          <a:bodyPr/>
          <a:lstStyle/>
          <a:p>
            <a:r>
              <a:rPr lang="en-US" dirty="0"/>
              <a:t>More on collaborator confirmation</a:t>
            </a:r>
          </a:p>
        </p:txBody>
      </p:sp>
      <p:sp>
        <p:nvSpPr>
          <p:cNvPr id="3" name="Text Placeholder 2">
            <a:extLst>
              <a:ext uri="{FF2B5EF4-FFF2-40B4-BE49-F238E27FC236}">
                <a16:creationId xmlns:a16="http://schemas.microsoft.com/office/drawing/2014/main" id="{FD9DDE16-A70E-6243-A63B-BAEBD017CC29}"/>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56DE1031-2028-FC46-BA26-AF3494A86159}"/>
              </a:ext>
            </a:extLst>
          </p:cNvPr>
          <p:cNvSpPr>
            <a:spLocks noGrp="1"/>
          </p:cNvSpPr>
          <p:nvPr>
            <p:ph idx="1"/>
          </p:nvPr>
        </p:nvSpPr>
        <p:spPr/>
        <p:txBody>
          <a:bodyPr/>
          <a:lstStyle/>
          <a:p>
            <a:pPr marL="0" indent="0">
              <a:buNone/>
            </a:pPr>
            <a:r>
              <a:rPr lang="en-US" dirty="0"/>
              <a:t>All tenure cases require </a:t>
            </a:r>
            <a:r>
              <a:rPr lang="en-US" i="1" dirty="0"/>
              <a:t>scholarly independence</a:t>
            </a:r>
            <a:r>
              <a:rPr lang="en-US" dirty="0"/>
              <a:t>:  a unique and confirmed role in the production of scholarship.</a:t>
            </a:r>
          </a:p>
          <a:p>
            <a:pPr marL="0" indent="0">
              <a:buNone/>
            </a:pPr>
            <a:endParaRPr lang="en-US" dirty="0"/>
          </a:p>
          <a:p>
            <a:pPr marL="0" indent="0">
              <a:buNone/>
            </a:pPr>
            <a:r>
              <a:rPr lang="en-US" dirty="0"/>
              <a:t>‘Unique’ means, the scholarly product would not be the way it is without YOU participating (‘hire a consultant’ vs. ‘work with YOU.’)</a:t>
            </a:r>
          </a:p>
          <a:p>
            <a:pPr marL="0" indent="0">
              <a:buNone/>
            </a:pPr>
            <a:endParaRPr lang="en-US" dirty="0"/>
          </a:p>
          <a:p>
            <a:pPr marL="0" indent="0">
              <a:buNone/>
            </a:pPr>
            <a:r>
              <a:rPr lang="en-US" dirty="0"/>
              <a:t>‘Confirmed:’  Some or all of these:</a:t>
            </a:r>
          </a:p>
          <a:p>
            <a:pPr marL="285750" indent="-285750">
              <a:buFont typeface="Arial" panose="020B0604020202020204" pitchFamily="34" charset="0"/>
              <a:buChar char="•"/>
            </a:pPr>
            <a:r>
              <a:rPr lang="en-US" dirty="0"/>
              <a:t>Lead author responsibility.</a:t>
            </a:r>
          </a:p>
          <a:p>
            <a:pPr marL="285750" indent="-285750">
              <a:buFont typeface="Arial" panose="020B0604020202020204" pitchFamily="34" charset="0"/>
              <a:buChar char="•"/>
            </a:pPr>
            <a:r>
              <a:rPr lang="en-US" dirty="0"/>
              <a:t>Differing co-authors; not always your dissertation chair or senior members of your department.</a:t>
            </a:r>
          </a:p>
          <a:p>
            <a:pPr marL="285750" indent="-285750">
              <a:buFont typeface="Arial" panose="020B0604020202020204" pitchFamily="34" charset="0"/>
              <a:buChar char="•"/>
            </a:pPr>
            <a:r>
              <a:rPr lang="en-US" dirty="0"/>
              <a:t>Clear articulation in the candidate statement of what YOU contributed.</a:t>
            </a:r>
          </a:p>
          <a:p>
            <a:pPr marL="285750" indent="-285750">
              <a:buFont typeface="Arial" panose="020B0604020202020204" pitchFamily="34" charset="0"/>
              <a:buChar char="•"/>
            </a:pPr>
            <a:r>
              <a:rPr lang="en-US" dirty="0"/>
              <a:t>Emails from at least one collaborator for at least your “3-5 most significant” works of scholarship.  “I did this, you did that, right?”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45808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4" name="object 4"/>
          <p:cNvGrpSpPr/>
          <p:nvPr/>
        </p:nvGrpSpPr>
        <p:grpSpPr>
          <a:xfrm>
            <a:off x="635508" y="6336791"/>
            <a:ext cx="8509000" cy="521334"/>
            <a:chOff x="635508" y="6336791"/>
            <a:chExt cx="8509000" cy="521334"/>
          </a:xfrm>
        </p:grpSpPr>
        <p:sp>
          <p:nvSpPr>
            <p:cNvPr id="5" name="object 5"/>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6" name="object 6"/>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7" name="object 7"/>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8" name="object 8"/>
          <p:cNvSpPr/>
          <p:nvPr/>
        </p:nvSpPr>
        <p:spPr>
          <a:xfrm>
            <a:off x="0" y="1072896"/>
            <a:ext cx="82550" cy="516890"/>
          </a:xfrm>
          <a:custGeom>
            <a:avLst/>
            <a:gdLst/>
            <a:ahLst/>
            <a:cxnLst/>
            <a:rect l="l" t="t" r="r" b="b"/>
            <a:pathLst>
              <a:path w="82550" h="516890">
                <a:moveTo>
                  <a:pt x="82296" y="0"/>
                </a:moveTo>
                <a:lnTo>
                  <a:pt x="0" y="0"/>
                </a:lnTo>
                <a:lnTo>
                  <a:pt x="0" y="516636"/>
                </a:lnTo>
                <a:lnTo>
                  <a:pt x="82296" y="516636"/>
                </a:lnTo>
                <a:lnTo>
                  <a:pt x="82296" y="0"/>
                </a:lnTo>
                <a:close/>
              </a:path>
            </a:pathLst>
          </a:custGeom>
          <a:solidFill>
            <a:srgbClr val="990000"/>
          </a:solidFill>
        </p:spPr>
        <p:txBody>
          <a:bodyPr wrap="square" lIns="0" tIns="0" rIns="0" bIns="0" rtlCol="0"/>
          <a:lstStyle/>
          <a:p>
            <a:endParaRPr/>
          </a:p>
        </p:txBody>
      </p:sp>
      <p:sp>
        <p:nvSpPr>
          <p:cNvPr id="9" name="object 9"/>
          <p:cNvSpPr txBox="1">
            <a:spLocks noGrp="1"/>
          </p:cNvSpPr>
          <p:nvPr>
            <p:ph type="title" idx="4294967295"/>
          </p:nvPr>
        </p:nvSpPr>
        <p:spPr>
          <a:xfrm>
            <a:off x="317817" y="1117317"/>
            <a:ext cx="7367588" cy="504825"/>
          </a:xfrm>
          <a:prstGeom prst="rect">
            <a:avLst/>
          </a:prstGeom>
        </p:spPr>
        <p:txBody>
          <a:bodyPr vert="horz" wrap="square" lIns="0" tIns="13335" rIns="0" bIns="0" rtlCol="0">
            <a:spAutoFit/>
          </a:bodyPr>
          <a:lstStyle/>
          <a:p>
            <a:pPr marL="12700">
              <a:lnSpc>
                <a:spcPct val="100000"/>
              </a:lnSpc>
              <a:spcBef>
                <a:spcPts val="105"/>
              </a:spcBef>
            </a:pPr>
            <a:r>
              <a:rPr dirty="0">
                <a:solidFill>
                  <a:schemeClr val="bg1"/>
                </a:solidFill>
              </a:rPr>
              <a:t>Teaching evaluations</a:t>
            </a:r>
          </a:p>
        </p:txBody>
      </p:sp>
      <p:sp>
        <p:nvSpPr>
          <p:cNvPr id="10" name="object 10"/>
          <p:cNvSpPr txBox="1"/>
          <p:nvPr/>
        </p:nvSpPr>
        <p:spPr>
          <a:xfrm>
            <a:off x="597564" y="1993978"/>
            <a:ext cx="7710170" cy="299720"/>
          </a:xfrm>
          <a:prstGeom prst="rect">
            <a:avLst/>
          </a:prstGeom>
        </p:spPr>
        <p:txBody>
          <a:bodyPr vert="horz" wrap="square" lIns="0" tIns="12700" rIns="0" bIns="0" rtlCol="0">
            <a:spAutoFit/>
          </a:bodyPr>
          <a:lstStyle/>
          <a:p>
            <a:pPr marL="12700">
              <a:lnSpc>
                <a:spcPct val="100000"/>
              </a:lnSpc>
              <a:spcBef>
                <a:spcPts val="100"/>
              </a:spcBef>
            </a:pPr>
            <a:r>
              <a:rPr sz="1800" spc="-55" dirty="0">
                <a:solidFill>
                  <a:srgbClr val="FFFFFF"/>
                </a:solidFill>
                <a:latin typeface="Arial"/>
                <a:cs typeface="Arial"/>
              </a:rPr>
              <a:t>All</a:t>
            </a:r>
            <a:r>
              <a:rPr sz="1800" spc="-75" dirty="0">
                <a:solidFill>
                  <a:srgbClr val="FFFFFF"/>
                </a:solidFill>
                <a:latin typeface="Arial"/>
                <a:cs typeface="Arial"/>
              </a:rPr>
              <a:t> </a:t>
            </a:r>
            <a:r>
              <a:rPr sz="1800" spc="-50" dirty="0">
                <a:solidFill>
                  <a:srgbClr val="FFFFFF"/>
                </a:solidFill>
                <a:latin typeface="Arial"/>
                <a:cs typeface="Arial"/>
              </a:rPr>
              <a:t>faculty</a:t>
            </a:r>
            <a:r>
              <a:rPr sz="1800" spc="-65" dirty="0">
                <a:solidFill>
                  <a:srgbClr val="FFFFFF"/>
                </a:solidFill>
                <a:latin typeface="Arial"/>
                <a:cs typeface="Arial"/>
              </a:rPr>
              <a:t> </a:t>
            </a:r>
            <a:r>
              <a:rPr sz="1800" dirty="0">
                <a:solidFill>
                  <a:srgbClr val="FFFFFF"/>
                </a:solidFill>
                <a:latin typeface="Arial"/>
                <a:cs typeface="Arial"/>
              </a:rPr>
              <a:t>with</a:t>
            </a:r>
            <a:r>
              <a:rPr sz="1800" spc="-65" dirty="0">
                <a:solidFill>
                  <a:srgbClr val="FFFFFF"/>
                </a:solidFill>
                <a:latin typeface="Arial"/>
                <a:cs typeface="Arial"/>
              </a:rPr>
              <a:t> </a:t>
            </a:r>
            <a:r>
              <a:rPr sz="1800" spc="-80" dirty="0">
                <a:solidFill>
                  <a:srgbClr val="FFFFFF"/>
                </a:solidFill>
                <a:latin typeface="Arial"/>
                <a:cs typeface="Arial"/>
              </a:rPr>
              <a:t>teaching</a:t>
            </a:r>
            <a:r>
              <a:rPr sz="1800" spc="-65" dirty="0">
                <a:solidFill>
                  <a:srgbClr val="FFFFFF"/>
                </a:solidFill>
                <a:latin typeface="Arial"/>
                <a:cs typeface="Arial"/>
              </a:rPr>
              <a:t> </a:t>
            </a:r>
            <a:r>
              <a:rPr sz="1800" spc="-60" dirty="0">
                <a:solidFill>
                  <a:srgbClr val="FFFFFF"/>
                </a:solidFill>
                <a:latin typeface="Arial"/>
                <a:cs typeface="Arial"/>
              </a:rPr>
              <a:t>responsibilities</a:t>
            </a:r>
            <a:r>
              <a:rPr sz="1800" spc="-45" dirty="0">
                <a:solidFill>
                  <a:srgbClr val="FFFFFF"/>
                </a:solidFill>
                <a:latin typeface="Arial"/>
                <a:cs typeface="Arial"/>
              </a:rPr>
              <a:t> </a:t>
            </a:r>
            <a:r>
              <a:rPr sz="1800" spc="-70" dirty="0">
                <a:solidFill>
                  <a:srgbClr val="FFFFFF"/>
                </a:solidFill>
                <a:latin typeface="Arial"/>
                <a:cs typeface="Arial"/>
              </a:rPr>
              <a:t>(=all</a:t>
            </a:r>
            <a:r>
              <a:rPr sz="1800" spc="-75" dirty="0">
                <a:solidFill>
                  <a:srgbClr val="FFFFFF"/>
                </a:solidFill>
                <a:latin typeface="Arial"/>
                <a:cs typeface="Arial"/>
              </a:rPr>
              <a:t> </a:t>
            </a:r>
            <a:r>
              <a:rPr sz="1800" spc="-90" dirty="0">
                <a:solidFill>
                  <a:srgbClr val="FFFFFF"/>
                </a:solidFill>
                <a:latin typeface="Arial"/>
                <a:cs typeface="Arial"/>
              </a:rPr>
              <a:t>except</a:t>
            </a:r>
            <a:r>
              <a:rPr sz="1800" spc="-70" dirty="0">
                <a:solidFill>
                  <a:srgbClr val="FFFFFF"/>
                </a:solidFill>
                <a:latin typeface="Arial"/>
                <a:cs typeface="Arial"/>
              </a:rPr>
              <a:t> </a:t>
            </a:r>
            <a:r>
              <a:rPr sz="1800" spc="-100" dirty="0">
                <a:solidFill>
                  <a:srgbClr val="FFFFFF"/>
                </a:solidFill>
                <a:latin typeface="Arial"/>
                <a:cs typeface="Arial"/>
              </a:rPr>
              <a:t>research</a:t>
            </a:r>
            <a:r>
              <a:rPr sz="1800" spc="-75" dirty="0">
                <a:solidFill>
                  <a:srgbClr val="FFFFFF"/>
                </a:solidFill>
                <a:latin typeface="Arial"/>
                <a:cs typeface="Arial"/>
              </a:rPr>
              <a:t> scientists) </a:t>
            </a:r>
            <a:r>
              <a:rPr sz="1800" spc="-65" dirty="0">
                <a:solidFill>
                  <a:srgbClr val="FFFFFF"/>
                </a:solidFill>
                <a:latin typeface="Arial"/>
                <a:cs typeface="Arial"/>
              </a:rPr>
              <a:t>must</a:t>
            </a:r>
            <a:r>
              <a:rPr sz="1800" spc="-80" dirty="0">
                <a:solidFill>
                  <a:srgbClr val="FFFFFF"/>
                </a:solidFill>
                <a:latin typeface="Arial"/>
                <a:cs typeface="Arial"/>
              </a:rPr>
              <a:t> </a:t>
            </a:r>
            <a:r>
              <a:rPr sz="1800" spc="-10" dirty="0">
                <a:solidFill>
                  <a:srgbClr val="FFFFFF"/>
                </a:solidFill>
                <a:latin typeface="Arial"/>
                <a:cs typeface="Arial"/>
              </a:rPr>
              <a:t>have:</a:t>
            </a:r>
            <a:endParaRPr sz="1800">
              <a:latin typeface="Arial"/>
              <a:cs typeface="Arial"/>
            </a:endParaRPr>
          </a:p>
        </p:txBody>
      </p:sp>
      <p:sp>
        <p:nvSpPr>
          <p:cNvPr id="11" name="object 11"/>
          <p:cNvSpPr txBox="1"/>
          <p:nvPr/>
        </p:nvSpPr>
        <p:spPr>
          <a:xfrm>
            <a:off x="1054764" y="2553286"/>
            <a:ext cx="2636520" cy="51308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FFFFFF"/>
                </a:solidFill>
                <a:latin typeface="Arial"/>
                <a:cs typeface="Arial"/>
              </a:rPr>
              <a:t>Student</a:t>
            </a:r>
            <a:r>
              <a:rPr sz="1600" spc="-65" dirty="0">
                <a:solidFill>
                  <a:srgbClr val="FFFFFF"/>
                </a:solidFill>
                <a:latin typeface="Arial"/>
                <a:cs typeface="Arial"/>
              </a:rPr>
              <a:t> </a:t>
            </a:r>
            <a:r>
              <a:rPr sz="1600" dirty="0">
                <a:solidFill>
                  <a:srgbClr val="FFFFFF"/>
                </a:solidFill>
                <a:latin typeface="Arial"/>
                <a:cs typeface="Arial"/>
              </a:rPr>
              <a:t>(learner)</a:t>
            </a:r>
            <a:r>
              <a:rPr sz="1600" spc="-45" dirty="0">
                <a:solidFill>
                  <a:srgbClr val="FFFFFF"/>
                </a:solidFill>
                <a:latin typeface="Arial"/>
                <a:cs typeface="Arial"/>
              </a:rPr>
              <a:t> </a:t>
            </a:r>
            <a:r>
              <a:rPr sz="1600" spc="-10" dirty="0">
                <a:solidFill>
                  <a:srgbClr val="FFFFFF"/>
                </a:solidFill>
                <a:latin typeface="Arial"/>
                <a:cs typeface="Arial"/>
              </a:rPr>
              <a:t>evaluations </a:t>
            </a:r>
            <a:r>
              <a:rPr sz="1600" dirty="0">
                <a:solidFill>
                  <a:srgbClr val="FFFFFF"/>
                </a:solidFill>
                <a:latin typeface="Arial"/>
                <a:cs typeface="Arial"/>
              </a:rPr>
              <a:t>Peer</a:t>
            </a:r>
            <a:r>
              <a:rPr sz="1600" spc="-40" dirty="0">
                <a:solidFill>
                  <a:srgbClr val="FFFFFF"/>
                </a:solidFill>
                <a:latin typeface="Arial"/>
                <a:cs typeface="Arial"/>
              </a:rPr>
              <a:t> </a:t>
            </a:r>
            <a:r>
              <a:rPr sz="1600" spc="-10" dirty="0">
                <a:solidFill>
                  <a:srgbClr val="FFFFFF"/>
                </a:solidFill>
                <a:latin typeface="Arial"/>
                <a:cs typeface="Arial"/>
              </a:rPr>
              <a:t>evaluations</a:t>
            </a:r>
            <a:endParaRPr sz="1600" dirty="0">
              <a:latin typeface="Arial"/>
              <a:cs typeface="Arial"/>
            </a:endParaRPr>
          </a:p>
        </p:txBody>
      </p:sp>
      <p:sp>
        <p:nvSpPr>
          <p:cNvPr id="13" name="object 13"/>
          <p:cNvSpPr txBox="1"/>
          <p:nvPr/>
        </p:nvSpPr>
        <p:spPr>
          <a:xfrm>
            <a:off x="4876800" y="2449067"/>
            <a:ext cx="3573779" cy="646430"/>
          </a:xfrm>
          <a:prstGeom prst="rect">
            <a:avLst/>
          </a:prstGeom>
          <a:solidFill>
            <a:srgbClr val="C00000"/>
          </a:solidFill>
          <a:ln w="9525">
            <a:solidFill>
              <a:srgbClr val="000000"/>
            </a:solidFill>
          </a:ln>
        </p:spPr>
        <p:txBody>
          <a:bodyPr vert="horz" wrap="square" lIns="0" tIns="29845" rIns="0" bIns="0" rtlCol="0">
            <a:spAutoFit/>
          </a:bodyPr>
          <a:lstStyle/>
          <a:p>
            <a:pPr marL="90805" marR="146050">
              <a:lnSpc>
                <a:spcPct val="100000"/>
              </a:lnSpc>
              <a:spcBef>
                <a:spcPts val="235"/>
              </a:spcBef>
            </a:pPr>
            <a:r>
              <a:rPr sz="1800" dirty="0">
                <a:latin typeface="Arial"/>
                <a:cs typeface="Arial"/>
              </a:rPr>
              <a:t>If</a:t>
            </a:r>
            <a:r>
              <a:rPr sz="1800" spc="-85" dirty="0">
                <a:latin typeface="Arial"/>
                <a:cs typeface="Arial"/>
              </a:rPr>
              <a:t> </a:t>
            </a:r>
            <a:r>
              <a:rPr sz="1800" spc="-90" dirty="0">
                <a:latin typeface="Arial"/>
                <a:cs typeface="Arial"/>
              </a:rPr>
              <a:t>you</a:t>
            </a:r>
            <a:r>
              <a:rPr sz="1800" spc="-85" dirty="0">
                <a:latin typeface="Arial"/>
                <a:cs typeface="Arial"/>
              </a:rPr>
              <a:t> </a:t>
            </a:r>
            <a:r>
              <a:rPr sz="1800" spc="-90" dirty="0">
                <a:latin typeface="Arial"/>
                <a:cs typeface="Arial"/>
              </a:rPr>
              <a:t>are</a:t>
            </a:r>
            <a:r>
              <a:rPr sz="1800" spc="-75" dirty="0">
                <a:latin typeface="Arial"/>
                <a:cs typeface="Arial"/>
              </a:rPr>
              <a:t> </a:t>
            </a:r>
            <a:r>
              <a:rPr sz="1800" i="1" spc="-20" dirty="0">
                <a:latin typeface="Arial"/>
                <a:cs typeface="Arial"/>
              </a:rPr>
              <a:t>not</a:t>
            </a:r>
            <a:r>
              <a:rPr sz="1800" i="1" spc="-90" dirty="0">
                <a:latin typeface="Arial"/>
                <a:cs typeface="Arial"/>
              </a:rPr>
              <a:t> </a:t>
            </a:r>
            <a:r>
              <a:rPr sz="1800" i="1" spc="-60" dirty="0">
                <a:latin typeface="Arial"/>
                <a:cs typeface="Arial"/>
              </a:rPr>
              <a:t>yet</a:t>
            </a:r>
            <a:r>
              <a:rPr sz="1800" i="1" spc="-90" dirty="0">
                <a:latin typeface="Arial"/>
                <a:cs typeface="Arial"/>
              </a:rPr>
              <a:t> </a:t>
            </a:r>
            <a:r>
              <a:rPr sz="1800" i="1" dirty="0">
                <a:latin typeface="Arial"/>
                <a:cs typeface="Arial"/>
              </a:rPr>
              <a:t>full</a:t>
            </a:r>
            <a:r>
              <a:rPr sz="1800" i="1" spc="-85" dirty="0">
                <a:latin typeface="Arial"/>
                <a:cs typeface="Arial"/>
              </a:rPr>
              <a:t> </a:t>
            </a:r>
            <a:r>
              <a:rPr sz="1800" i="1" spc="-65" dirty="0">
                <a:latin typeface="Arial"/>
                <a:cs typeface="Arial"/>
              </a:rPr>
              <a:t>rank,</a:t>
            </a:r>
            <a:r>
              <a:rPr sz="1800" i="1" spc="-80" dirty="0">
                <a:latin typeface="Arial"/>
                <a:cs typeface="Arial"/>
              </a:rPr>
              <a:t> </a:t>
            </a:r>
            <a:r>
              <a:rPr sz="1800" spc="-20" dirty="0">
                <a:latin typeface="Arial"/>
                <a:cs typeface="Arial"/>
              </a:rPr>
              <a:t>don’t </a:t>
            </a:r>
            <a:r>
              <a:rPr sz="1800" spc="-45" dirty="0">
                <a:latin typeface="Arial"/>
                <a:cs typeface="Arial"/>
              </a:rPr>
              <a:t>forget</a:t>
            </a:r>
            <a:r>
              <a:rPr sz="1800" spc="-70" dirty="0">
                <a:latin typeface="Arial"/>
                <a:cs typeface="Arial"/>
              </a:rPr>
              <a:t> </a:t>
            </a:r>
            <a:r>
              <a:rPr sz="1800" dirty="0">
                <a:latin typeface="Arial"/>
                <a:cs typeface="Arial"/>
              </a:rPr>
              <a:t>to</a:t>
            </a:r>
            <a:r>
              <a:rPr sz="1800" spc="-70" dirty="0">
                <a:latin typeface="Arial"/>
                <a:cs typeface="Arial"/>
              </a:rPr>
              <a:t> </a:t>
            </a:r>
            <a:r>
              <a:rPr sz="1800" spc="-114" dirty="0">
                <a:latin typeface="Arial"/>
                <a:cs typeface="Arial"/>
              </a:rPr>
              <a:t>keep</a:t>
            </a:r>
            <a:r>
              <a:rPr sz="1800" spc="-55" dirty="0">
                <a:latin typeface="Arial"/>
                <a:cs typeface="Arial"/>
              </a:rPr>
              <a:t> </a:t>
            </a:r>
            <a:r>
              <a:rPr sz="1800" spc="-100" dirty="0">
                <a:latin typeface="Arial"/>
                <a:cs typeface="Arial"/>
              </a:rPr>
              <a:t>going</a:t>
            </a:r>
            <a:r>
              <a:rPr sz="1800" spc="-65" dirty="0">
                <a:latin typeface="Arial"/>
                <a:cs typeface="Arial"/>
              </a:rPr>
              <a:t> </a:t>
            </a:r>
            <a:r>
              <a:rPr sz="1800" spc="-70" dirty="0">
                <a:latin typeface="Arial"/>
                <a:cs typeface="Arial"/>
              </a:rPr>
              <a:t>on</a:t>
            </a:r>
            <a:r>
              <a:rPr sz="1800" spc="-55" dirty="0">
                <a:latin typeface="Arial"/>
                <a:cs typeface="Arial"/>
              </a:rPr>
              <a:t> </a:t>
            </a:r>
            <a:r>
              <a:rPr sz="1800" spc="-65" dirty="0">
                <a:latin typeface="Arial"/>
                <a:cs typeface="Arial"/>
              </a:rPr>
              <a:t>evaluations.</a:t>
            </a:r>
            <a:endParaRPr sz="18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78594"/>
            <a:ext cx="8004391" cy="505908"/>
          </a:xfrm>
          <a:prstGeom prst="rect">
            <a:avLst/>
          </a:prstGeom>
        </p:spPr>
        <p:txBody>
          <a:bodyPr vert="horz" wrap="square" lIns="0" tIns="13335" rIns="0" bIns="0" rtlCol="0">
            <a:spAutoFit/>
          </a:bodyPr>
          <a:lstStyle/>
          <a:p>
            <a:pPr marL="12700">
              <a:lnSpc>
                <a:spcPct val="100000"/>
              </a:lnSpc>
              <a:spcBef>
                <a:spcPts val="105"/>
              </a:spcBef>
            </a:pPr>
            <a:r>
              <a:rPr dirty="0"/>
              <a:t>Peer evaluations</a:t>
            </a:r>
          </a:p>
        </p:txBody>
      </p:sp>
      <p:sp>
        <p:nvSpPr>
          <p:cNvPr id="6" name="Text Placeholder 5">
            <a:extLst>
              <a:ext uri="{FF2B5EF4-FFF2-40B4-BE49-F238E27FC236}">
                <a16:creationId xmlns:a16="http://schemas.microsoft.com/office/drawing/2014/main" id="{9318518D-4A66-15D5-8302-DD4E2DD11051}"/>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DA8657C3-88BA-F6C6-55F7-ACF26206A3E7}"/>
              </a:ext>
            </a:extLst>
          </p:cNvPr>
          <p:cNvSpPr>
            <a:spLocks noGrp="1"/>
          </p:cNvSpPr>
          <p:nvPr>
            <p:ph idx="1"/>
          </p:nvPr>
        </p:nvSpPr>
        <p:spPr/>
        <p:txBody>
          <a:bodyPr/>
          <a:lstStyle/>
          <a:p>
            <a:pPr marL="0" indent="0">
              <a:lnSpc>
                <a:spcPct val="100000"/>
              </a:lnSpc>
              <a:spcBef>
                <a:spcPts val="100"/>
              </a:spcBef>
              <a:buNone/>
            </a:pPr>
            <a:r>
              <a:rPr lang="en-US" dirty="0"/>
              <a:t>“Peer” means “fellow faculty member.”</a:t>
            </a:r>
          </a:p>
          <a:p>
            <a:pPr marL="0" indent="0">
              <a:lnSpc>
                <a:spcPct val="100000"/>
              </a:lnSpc>
              <a:spcBef>
                <a:spcPts val="30"/>
              </a:spcBef>
              <a:buNone/>
            </a:pPr>
            <a:endParaRPr lang="en-US" dirty="0"/>
          </a:p>
          <a:p>
            <a:pPr marL="0" marR="5080" indent="0">
              <a:lnSpc>
                <a:spcPct val="100000"/>
              </a:lnSpc>
              <a:buNone/>
            </a:pPr>
            <a:r>
              <a:rPr lang="en-US" dirty="0"/>
              <a:t>They do not need to be of a higher rank or of your same type; experienced senior lecturers or teaching professors would be very good.</a:t>
            </a:r>
          </a:p>
          <a:p>
            <a:pPr marL="0" indent="0">
              <a:lnSpc>
                <a:spcPct val="100000"/>
              </a:lnSpc>
              <a:buNone/>
            </a:pPr>
            <a:r>
              <a:rPr lang="en-US" dirty="0"/>
              <a:t>CTL staff are also okay but only in addition to fellow faculty.</a:t>
            </a:r>
          </a:p>
          <a:p>
            <a:pPr marL="0" indent="0">
              <a:lnSpc>
                <a:spcPct val="100000"/>
              </a:lnSpc>
              <a:buNone/>
            </a:pPr>
            <a:endParaRPr lang="en-US" dirty="0"/>
          </a:p>
          <a:p>
            <a:pPr marL="12065" marR="1271905" indent="0">
              <a:buNone/>
            </a:pPr>
            <a:r>
              <a:rPr lang="en-US" dirty="0"/>
              <a:t>For teaching-related integrative cases: one per type of teaching per year. </a:t>
            </a:r>
          </a:p>
          <a:p>
            <a:pPr marL="12065" marR="1271905" indent="0">
              <a:lnSpc>
                <a:spcPct val="200000"/>
              </a:lnSpc>
              <a:buNone/>
            </a:pPr>
            <a:r>
              <a:rPr lang="en-US" dirty="0"/>
              <a:t>For satisfactory-in-teaching: at least two. Best: one per year.</a:t>
            </a:r>
          </a:p>
          <a:p>
            <a:pPr marL="0" indent="0">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0027" y="1012095"/>
            <a:ext cx="8004391" cy="638906"/>
          </a:xfrm>
        </p:spPr>
        <p:txBody>
          <a:bodyPr vert="horz" lIns="0" tIns="13335" rIns="0" bIns="0" rtlCol="0" anchor="ctr">
            <a:normAutofit/>
          </a:bodyPr>
          <a:lstStyle/>
          <a:p>
            <a:pPr marL="12700">
              <a:spcBef>
                <a:spcPts val="105"/>
              </a:spcBef>
            </a:pPr>
            <a:r>
              <a:rPr dirty="0"/>
              <a:t>Hi, I’m a professor</a:t>
            </a:r>
            <a:endParaRPr lang="en-US" dirty="0"/>
          </a:p>
        </p:txBody>
      </p:sp>
      <p:sp>
        <p:nvSpPr>
          <p:cNvPr id="3" name="object 3"/>
          <p:cNvSpPr txBox="1"/>
          <p:nvPr/>
        </p:nvSpPr>
        <p:spPr>
          <a:xfrm>
            <a:off x="2721769" y="1168949"/>
            <a:ext cx="5812649" cy="964103"/>
          </a:xfrm>
          <a:prstGeom prst="rect">
            <a:avLst/>
          </a:prstGeom>
        </p:spPr>
        <p:txBody>
          <a:bodyPr vert="horz" lIns="0" tIns="12700" rIns="0" bIns="0" rtlCol="0">
            <a:noAutofit/>
          </a:bodyPr>
          <a:lstStyle/>
          <a:p>
            <a:pPr algn="r">
              <a:lnSpc>
                <a:spcPct val="90000"/>
              </a:lnSpc>
              <a:spcBef>
                <a:spcPts val="100"/>
              </a:spcBef>
            </a:pPr>
            <a:r>
              <a:rPr lang="en-US" sz="1600" i="1" spc="-80" dirty="0">
                <a:solidFill>
                  <a:srgbClr val="A6A6A6"/>
                </a:solidFill>
              </a:rPr>
              <a:t>But </a:t>
            </a:r>
            <a:r>
              <a:rPr lang="en-US" sz="1600" i="1" spc="-95" dirty="0">
                <a:solidFill>
                  <a:srgbClr val="A6A6A6"/>
                </a:solidFill>
              </a:rPr>
              <a:t>you</a:t>
            </a:r>
            <a:r>
              <a:rPr lang="en-US" sz="1600" i="1" spc="-80" dirty="0">
                <a:solidFill>
                  <a:srgbClr val="A6A6A6"/>
                </a:solidFill>
              </a:rPr>
              <a:t> </a:t>
            </a:r>
            <a:r>
              <a:rPr lang="en-US" sz="1600" i="1" spc="-20" dirty="0">
                <a:solidFill>
                  <a:srgbClr val="A6A6A6"/>
                </a:solidFill>
              </a:rPr>
              <a:t>don’t</a:t>
            </a:r>
            <a:r>
              <a:rPr lang="en-US" sz="1600" i="1" spc="-70" dirty="0">
                <a:solidFill>
                  <a:srgbClr val="A6A6A6"/>
                </a:solidFill>
              </a:rPr>
              <a:t> look </a:t>
            </a:r>
            <a:r>
              <a:rPr lang="en-US" sz="1600" i="1" spc="-75" dirty="0">
                <a:solidFill>
                  <a:srgbClr val="A6A6A6"/>
                </a:solidFill>
              </a:rPr>
              <a:t>like</a:t>
            </a:r>
            <a:r>
              <a:rPr lang="en-US" sz="1600" i="1" spc="-70" dirty="0">
                <a:solidFill>
                  <a:srgbClr val="A6A6A6"/>
                </a:solidFill>
              </a:rPr>
              <a:t> </a:t>
            </a:r>
            <a:r>
              <a:rPr lang="en-US" sz="1600" i="1" spc="-20" dirty="0">
                <a:solidFill>
                  <a:srgbClr val="A6A6A6"/>
                </a:solidFill>
              </a:rPr>
              <a:t>one.</a:t>
            </a:r>
            <a:endParaRPr lang="en-US" sz="1600" dirty="0">
              <a:solidFill>
                <a:srgbClr val="A6A6A6"/>
              </a:solidFill>
            </a:endParaRPr>
          </a:p>
          <a:p>
            <a:pPr algn="r">
              <a:lnSpc>
                <a:spcPct val="90000"/>
              </a:lnSpc>
              <a:spcBef>
                <a:spcPts val="30"/>
              </a:spcBef>
            </a:pPr>
            <a:endParaRPr lang="en-US" sz="1600" dirty="0">
              <a:solidFill>
                <a:srgbClr val="A6A6A6"/>
              </a:solidFill>
            </a:endParaRPr>
          </a:p>
          <a:p>
            <a:pPr algn="r">
              <a:lnSpc>
                <a:spcPct val="90000"/>
              </a:lnSpc>
            </a:pPr>
            <a:r>
              <a:rPr lang="en-US" sz="1600" i="1" spc="-95" dirty="0">
                <a:solidFill>
                  <a:srgbClr val="A6A6A6"/>
                </a:solidFill>
              </a:rPr>
              <a:t>(Image</a:t>
            </a:r>
            <a:r>
              <a:rPr lang="en-US" sz="1600" i="1" spc="-90" dirty="0">
                <a:solidFill>
                  <a:srgbClr val="A6A6A6"/>
                </a:solidFill>
              </a:rPr>
              <a:t> </a:t>
            </a:r>
            <a:r>
              <a:rPr lang="en-US" sz="1600" i="1" spc="-25" dirty="0">
                <a:solidFill>
                  <a:srgbClr val="A6A6A6"/>
                </a:solidFill>
              </a:rPr>
              <a:t>from</a:t>
            </a:r>
            <a:r>
              <a:rPr lang="en-US" sz="1600" i="1" spc="-100" dirty="0">
                <a:solidFill>
                  <a:srgbClr val="A6A6A6"/>
                </a:solidFill>
              </a:rPr>
              <a:t> </a:t>
            </a:r>
            <a:r>
              <a:rPr lang="en-US" sz="1600" i="1" spc="-35" dirty="0">
                <a:solidFill>
                  <a:srgbClr val="A6A6A6"/>
                </a:solidFill>
              </a:rPr>
              <a:t>google:</a:t>
            </a:r>
            <a:r>
              <a:rPr lang="en-US" sz="1600" i="1" spc="185" dirty="0">
                <a:solidFill>
                  <a:srgbClr val="A6A6A6"/>
                </a:solidFill>
              </a:rPr>
              <a:t> </a:t>
            </a:r>
            <a:r>
              <a:rPr lang="en-US" sz="1600" i="1" spc="-80" dirty="0">
                <a:solidFill>
                  <a:srgbClr val="A6A6A6"/>
                </a:solidFill>
              </a:rPr>
              <a:t>‘professor</a:t>
            </a:r>
            <a:r>
              <a:rPr lang="en-US" sz="1600" i="1" spc="-90" dirty="0">
                <a:solidFill>
                  <a:srgbClr val="A6A6A6"/>
                </a:solidFill>
              </a:rPr>
              <a:t> </a:t>
            </a:r>
            <a:r>
              <a:rPr lang="en-US" sz="1600" i="1" spc="-10" dirty="0">
                <a:solidFill>
                  <a:srgbClr val="A6A6A6"/>
                </a:solidFill>
              </a:rPr>
              <a:t>image’)</a:t>
            </a:r>
            <a:endParaRPr lang="en-US" sz="1600" dirty="0">
              <a:solidFill>
                <a:srgbClr val="A6A6A6"/>
              </a:solidFill>
            </a:endParaRPr>
          </a:p>
        </p:txBody>
      </p:sp>
      <p:pic>
        <p:nvPicPr>
          <p:cNvPr id="4" name="object 4"/>
          <p:cNvPicPr/>
          <p:nvPr/>
        </p:nvPicPr>
        <p:blipFill rotWithShape="1">
          <a:blip r:embed="rId2" cstate="print"/>
          <a:srcRect l="23011" r="23370" b="-2"/>
          <a:stretch/>
        </p:blipFill>
        <p:spPr>
          <a:xfrm>
            <a:off x="518824" y="1976198"/>
            <a:ext cx="8015594" cy="41198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252525"/>
          </a:solidFill>
        </p:spPr>
        <p:txBody>
          <a:bodyPr wrap="square" lIns="0" tIns="0" rIns="0" bIns="0" rtlCol="0"/>
          <a:lstStyle/>
          <a:p>
            <a:endParaRPr/>
          </a:p>
        </p:txBody>
      </p:sp>
      <p:grpSp>
        <p:nvGrpSpPr>
          <p:cNvPr id="3" name="object 3"/>
          <p:cNvGrpSpPr/>
          <p:nvPr/>
        </p:nvGrpSpPr>
        <p:grpSpPr>
          <a:xfrm>
            <a:off x="620268" y="0"/>
            <a:ext cx="951230" cy="2694940"/>
            <a:chOff x="620268" y="0"/>
            <a:chExt cx="951230" cy="2694940"/>
          </a:xfrm>
        </p:grpSpPr>
        <p:sp>
          <p:nvSpPr>
            <p:cNvPr id="4" name="object 4"/>
            <p:cNvSpPr/>
            <p:nvPr/>
          </p:nvSpPr>
          <p:spPr>
            <a:xfrm>
              <a:off x="620268" y="0"/>
              <a:ext cx="951230" cy="2694940"/>
            </a:xfrm>
            <a:custGeom>
              <a:avLst/>
              <a:gdLst/>
              <a:ahLst/>
              <a:cxnLst/>
              <a:rect l="l" t="t" r="r" b="b"/>
              <a:pathLst>
                <a:path w="951230" h="2694940">
                  <a:moveTo>
                    <a:pt x="950976" y="0"/>
                  </a:moveTo>
                  <a:lnTo>
                    <a:pt x="0" y="0"/>
                  </a:lnTo>
                  <a:lnTo>
                    <a:pt x="0" y="2694432"/>
                  </a:lnTo>
                  <a:lnTo>
                    <a:pt x="950976" y="2694432"/>
                  </a:lnTo>
                  <a:lnTo>
                    <a:pt x="950976" y="0"/>
                  </a:lnTo>
                  <a:close/>
                </a:path>
              </a:pathLst>
            </a:custGeom>
            <a:solidFill>
              <a:srgbClr val="990000"/>
            </a:solidFill>
          </p:spPr>
          <p:txBody>
            <a:bodyPr wrap="square" lIns="0" tIns="0" rIns="0" bIns="0" rtlCol="0"/>
            <a:lstStyle/>
            <a:p>
              <a:endParaRPr/>
            </a:p>
          </p:txBody>
        </p:sp>
        <p:sp>
          <p:nvSpPr>
            <p:cNvPr id="5" name="object 5"/>
            <p:cNvSpPr/>
            <p:nvPr/>
          </p:nvSpPr>
          <p:spPr>
            <a:xfrm>
              <a:off x="775719" y="1729819"/>
              <a:ext cx="634365" cy="802005"/>
            </a:xfrm>
            <a:custGeom>
              <a:avLst/>
              <a:gdLst/>
              <a:ahLst/>
              <a:cxnLst/>
              <a:rect l="l" t="t" r="r" b="b"/>
              <a:pathLst>
                <a:path w="634365" h="802005">
                  <a:moveTo>
                    <a:pt x="427394" y="801549"/>
                  </a:moveTo>
                  <a:lnTo>
                    <a:pt x="207697" y="801549"/>
                  </a:lnTo>
                  <a:lnTo>
                    <a:pt x="207697" y="723805"/>
                  </a:lnTo>
                  <a:lnTo>
                    <a:pt x="254414" y="723805"/>
                  </a:lnTo>
                  <a:lnTo>
                    <a:pt x="254414" y="634041"/>
                  </a:lnTo>
                  <a:lnTo>
                    <a:pt x="122786" y="634041"/>
                  </a:lnTo>
                  <a:lnTo>
                    <a:pt x="46713" y="556287"/>
                  </a:lnTo>
                  <a:lnTo>
                    <a:pt x="46713" y="166965"/>
                  </a:lnTo>
                  <a:lnTo>
                    <a:pt x="0" y="166965"/>
                  </a:lnTo>
                  <a:lnTo>
                    <a:pt x="0" y="106595"/>
                  </a:lnTo>
                  <a:lnTo>
                    <a:pt x="206908" y="106595"/>
                  </a:lnTo>
                  <a:lnTo>
                    <a:pt x="206908" y="166965"/>
                  </a:lnTo>
                  <a:lnTo>
                    <a:pt x="165242" y="166965"/>
                  </a:lnTo>
                  <a:lnTo>
                    <a:pt x="165242" y="503187"/>
                  </a:lnTo>
                  <a:lnTo>
                    <a:pt x="254414" y="503187"/>
                  </a:lnTo>
                  <a:lnTo>
                    <a:pt x="254414" y="60369"/>
                  </a:lnTo>
                  <a:lnTo>
                    <a:pt x="207540" y="60369"/>
                  </a:lnTo>
                  <a:lnTo>
                    <a:pt x="207540" y="0"/>
                  </a:lnTo>
                  <a:lnTo>
                    <a:pt x="427473" y="0"/>
                  </a:lnTo>
                  <a:lnTo>
                    <a:pt x="427473" y="60369"/>
                  </a:lnTo>
                  <a:lnTo>
                    <a:pt x="380677" y="60369"/>
                  </a:lnTo>
                  <a:lnTo>
                    <a:pt x="380677" y="503187"/>
                  </a:lnTo>
                  <a:lnTo>
                    <a:pt x="468824" y="503187"/>
                  </a:lnTo>
                  <a:lnTo>
                    <a:pt x="468824" y="166965"/>
                  </a:lnTo>
                  <a:lnTo>
                    <a:pt x="427157" y="166965"/>
                  </a:lnTo>
                  <a:lnTo>
                    <a:pt x="427157" y="106595"/>
                  </a:lnTo>
                  <a:lnTo>
                    <a:pt x="633976" y="106595"/>
                  </a:lnTo>
                  <a:lnTo>
                    <a:pt x="633976" y="166965"/>
                  </a:lnTo>
                  <a:lnTo>
                    <a:pt x="587352" y="166965"/>
                  </a:lnTo>
                  <a:lnTo>
                    <a:pt x="587352" y="556287"/>
                  </a:lnTo>
                  <a:lnTo>
                    <a:pt x="511279" y="634041"/>
                  </a:lnTo>
                  <a:lnTo>
                    <a:pt x="380677" y="634041"/>
                  </a:lnTo>
                  <a:lnTo>
                    <a:pt x="380677" y="723805"/>
                  </a:lnTo>
                  <a:lnTo>
                    <a:pt x="427394" y="723805"/>
                  </a:lnTo>
                  <a:lnTo>
                    <a:pt x="427394" y="801549"/>
                  </a:lnTo>
                  <a:close/>
                </a:path>
              </a:pathLst>
            </a:custGeom>
            <a:solidFill>
              <a:srgbClr val="FDFDFD"/>
            </a:solidFill>
          </p:spPr>
          <p:txBody>
            <a:bodyPr wrap="square" lIns="0" tIns="0" rIns="0" bIns="0" rtlCol="0"/>
            <a:lstStyle/>
            <a:p>
              <a:endParaRPr/>
            </a:p>
          </p:txBody>
        </p:sp>
      </p:grpSp>
      <p:sp>
        <p:nvSpPr>
          <p:cNvPr id="6" name="object 6"/>
          <p:cNvSpPr txBox="1">
            <a:spLocks noGrp="1"/>
          </p:cNvSpPr>
          <p:nvPr>
            <p:ph type="title"/>
          </p:nvPr>
        </p:nvSpPr>
        <p:spPr>
          <a:xfrm>
            <a:off x="581643" y="4014007"/>
            <a:ext cx="6361430" cy="705321"/>
          </a:xfrm>
          <a:prstGeom prst="rect">
            <a:avLst/>
          </a:prstGeom>
        </p:spPr>
        <p:txBody>
          <a:bodyPr vert="horz" wrap="square" lIns="0" tIns="88900" rIns="0" bIns="0" rtlCol="0">
            <a:spAutoFit/>
          </a:bodyPr>
          <a:lstStyle/>
          <a:p>
            <a:pPr marL="12700" marR="5080">
              <a:lnSpc>
                <a:spcPts val="4750"/>
              </a:lnSpc>
              <a:spcBef>
                <a:spcPts val="700"/>
              </a:spcBef>
            </a:pPr>
            <a:r>
              <a:rPr lang="en-US" sz="4400" dirty="0">
                <a:solidFill>
                  <a:srgbClr val="FFFFFF"/>
                </a:solidFill>
                <a:latin typeface="BentonSans Regular"/>
                <a:cs typeface="BentonSans Regular"/>
              </a:rPr>
              <a:t>Defining the dossier</a:t>
            </a:r>
            <a:endParaRPr sz="4400" dirty="0">
              <a:latin typeface="BentonSans Regular"/>
              <a:cs typeface="BentonSans Regular"/>
            </a:endParaRPr>
          </a:p>
        </p:txBody>
      </p:sp>
    </p:spTree>
    <p:extLst>
      <p:ext uri="{BB962C8B-B14F-4D97-AF65-F5344CB8AC3E}">
        <p14:creationId xmlns:p14="http://schemas.microsoft.com/office/powerpoint/2010/main" val="1879992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CEEC-2183-4349-8755-9C35132954B1}"/>
              </a:ext>
            </a:extLst>
          </p:cNvPr>
          <p:cNvSpPr>
            <a:spLocks noGrp="1"/>
          </p:cNvSpPr>
          <p:nvPr>
            <p:ph type="ctrTitle"/>
          </p:nvPr>
        </p:nvSpPr>
        <p:spPr/>
        <p:txBody>
          <a:bodyPr/>
          <a:lstStyle/>
          <a:p>
            <a:r>
              <a:rPr lang="en-US" dirty="0"/>
              <a:t>Student evaluations</a:t>
            </a:r>
          </a:p>
        </p:txBody>
      </p:sp>
      <p:sp>
        <p:nvSpPr>
          <p:cNvPr id="3" name="Text Placeholder 2">
            <a:extLst>
              <a:ext uri="{FF2B5EF4-FFF2-40B4-BE49-F238E27FC236}">
                <a16:creationId xmlns:a16="http://schemas.microsoft.com/office/drawing/2014/main" id="{1D37C2B2-FFE1-1A4D-81D8-B4A0F8BBD796}"/>
              </a:ext>
            </a:extLst>
          </p:cNvPr>
          <p:cNvSpPr>
            <a:spLocks noGrp="1"/>
          </p:cNvSpPr>
          <p:nvPr>
            <p:ph type="body" sz="quarter" idx="10"/>
          </p:nvPr>
        </p:nvSpPr>
        <p:spPr/>
        <p:txBody>
          <a:bodyPr/>
          <a:lstStyle/>
          <a:p>
            <a:endParaRPr lang="en-US"/>
          </a:p>
        </p:txBody>
      </p:sp>
      <p:pic>
        <p:nvPicPr>
          <p:cNvPr id="6" name="Content Placeholder 5" descr="Graphical user interface, application&#10;&#10;Description automatically generated">
            <a:extLst>
              <a:ext uri="{FF2B5EF4-FFF2-40B4-BE49-F238E27FC236}">
                <a16:creationId xmlns:a16="http://schemas.microsoft.com/office/drawing/2014/main" id="{D179EBAE-990E-7745-9475-460CBF7F5C7A}"/>
              </a:ext>
            </a:extLst>
          </p:cNvPr>
          <p:cNvPicPr>
            <a:picLocks noGrp="1" noChangeAspect="1"/>
          </p:cNvPicPr>
          <p:nvPr>
            <p:ph idx="1"/>
          </p:nvPr>
        </p:nvPicPr>
        <p:blipFill rotWithShape="1">
          <a:blip r:embed="rId2"/>
          <a:srcRect t="30361" r="6688" b="15875"/>
          <a:stretch/>
        </p:blipFill>
        <p:spPr>
          <a:xfrm>
            <a:off x="530027" y="2497367"/>
            <a:ext cx="3823854" cy="2185060"/>
          </a:xfrm>
        </p:spPr>
      </p:pic>
      <p:sp>
        <p:nvSpPr>
          <p:cNvPr id="7" name="TextBox 6">
            <a:extLst>
              <a:ext uri="{FF2B5EF4-FFF2-40B4-BE49-F238E27FC236}">
                <a16:creationId xmlns:a16="http://schemas.microsoft.com/office/drawing/2014/main" id="{38D183AD-175C-1444-8050-E8B1DEF5199C}"/>
              </a:ext>
            </a:extLst>
          </p:cNvPr>
          <p:cNvSpPr txBox="1"/>
          <p:nvPr/>
        </p:nvSpPr>
        <p:spPr>
          <a:xfrm>
            <a:off x="5276290" y="2100684"/>
            <a:ext cx="3918857" cy="3416320"/>
          </a:xfrm>
          <a:prstGeom prst="rect">
            <a:avLst/>
          </a:prstGeom>
          <a:noFill/>
        </p:spPr>
        <p:txBody>
          <a:bodyPr wrap="square" rtlCol="0">
            <a:spAutoFit/>
          </a:bodyPr>
          <a:lstStyle/>
          <a:p>
            <a:r>
              <a:rPr lang="en-US" dirty="0">
                <a:hlinkClick r:id="rId3"/>
              </a:rPr>
              <a:t>1/19/2022</a:t>
            </a:r>
            <a:r>
              <a:rPr lang="en-US" dirty="0"/>
              <a:t> article</a:t>
            </a:r>
          </a:p>
          <a:p>
            <a:endParaRPr lang="en-US" dirty="0"/>
          </a:p>
          <a:p>
            <a:r>
              <a:rPr lang="en-US" dirty="0"/>
              <a:t>Extensive research shows some faculty get </a:t>
            </a:r>
            <a:r>
              <a:rPr lang="en-US" i="1" dirty="0"/>
              <a:t>higher scores than they deserve and others lower, </a:t>
            </a:r>
            <a:r>
              <a:rPr lang="en-US" dirty="0"/>
              <a:t>when they don’t conform to student expectations.</a:t>
            </a:r>
          </a:p>
          <a:p>
            <a:endParaRPr lang="en-US" dirty="0"/>
          </a:p>
          <a:p>
            <a:r>
              <a:rPr lang="en-US" dirty="0"/>
              <a:t>NEITHER a high NOR a low score is sufficient evidence of teaching ability or impact.</a:t>
            </a:r>
          </a:p>
          <a:p>
            <a:endParaRPr lang="en-US" dirty="0"/>
          </a:p>
        </p:txBody>
      </p:sp>
    </p:spTree>
    <p:extLst>
      <p:ext uri="{BB962C8B-B14F-4D97-AF65-F5344CB8AC3E}">
        <p14:creationId xmlns:p14="http://schemas.microsoft.com/office/powerpoint/2010/main" val="250951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CE8F36-4D6D-6941-BC85-34787D2EC52B}"/>
              </a:ext>
            </a:extLst>
          </p:cNvPr>
          <p:cNvSpPr>
            <a:spLocks noGrp="1"/>
          </p:cNvSpPr>
          <p:nvPr>
            <p:ph type="ctrTitle"/>
          </p:nvPr>
        </p:nvSpPr>
        <p:spPr/>
        <p:txBody>
          <a:bodyPr/>
          <a:lstStyle/>
          <a:p>
            <a:r>
              <a:rPr lang="en-US" dirty="0"/>
              <a:t>Student evaluations </a:t>
            </a:r>
          </a:p>
        </p:txBody>
      </p:sp>
      <p:sp>
        <p:nvSpPr>
          <p:cNvPr id="7" name="Text Placeholder 6">
            <a:extLst>
              <a:ext uri="{FF2B5EF4-FFF2-40B4-BE49-F238E27FC236}">
                <a16:creationId xmlns:a16="http://schemas.microsoft.com/office/drawing/2014/main" id="{4B696AB8-6134-5A42-917C-839E34AC0A58}"/>
              </a:ext>
            </a:extLst>
          </p:cNvPr>
          <p:cNvSpPr>
            <a:spLocks noGrp="1"/>
          </p:cNvSpPr>
          <p:nvPr>
            <p:ph type="body" sz="quarter" idx="10"/>
          </p:nvPr>
        </p:nvSpPr>
        <p:spPr>
          <a:xfrm>
            <a:off x="5190706" y="237250"/>
            <a:ext cx="3680025" cy="897867"/>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solidFill>
                  <a:schemeClr val="tx1"/>
                </a:solidFill>
              </a:rPr>
              <a:t>Teaching gateway courses, hard courses, specialized courses, unusual topics, new methods….</a:t>
            </a:r>
          </a:p>
          <a:p>
            <a:r>
              <a:rPr lang="en-US" dirty="0">
                <a:solidFill>
                  <a:schemeClr val="tx1"/>
                </a:solidFill>
              </a:rPr>
              <a:t>the main point is: </a:t>
            </a:r>
          </a:p>
          <a:p>
            <a:r>
              <a:rPr lang="en-US" dirty="0">
                <a:solidFill>
                  <a:schemeClr val="tx1"/>
                </a:solidFill>
              </a:rPr>
              <a:t>how do YOU monitor student success and continually improve as a teacher?</a:t>
            </a:r>
          </a:p>
        </p:txBody>
      </p:sp>
      <p:sp>
        <p:nvSpPr>
          <p:cNvPr id="6" name="Content Placeholder 5">
            <a:extLst>
              <a:ext uri="{FF2B5EF4-FFF2-40B4-BE49-F238E27FC236}">
                <a16:creationId xmlns:a16="http://schemas.microsoft.com/office/drawing/2014/main" id="{25395C20-CAE0-924E-865D-3EB84385B546}"/>
              </a:ext>
            </a:extLst>
          </p:cNvPr>
          <p:cNvSpPr>
            <a:spLocks noGrp="1"/>
          </p:cNvSpPr>
          <p:nvPr>
            <p:ph idx="1"/>
          </p:nvPr>
        </p:nvSpPr>
        <p:spPr/>
        <p:txBody>
          <a:bodyPr/>
          <a:lstStyle/>
          <a:p>
            <a:r>
              <a:rPr lang="en-US" dirty="0"/>
              <a:t>Gives students an anonymous way to make comments without fear of retaliation.</a:t>
            </a:r>
          </a:p>
          <a:p>
            <a:pPr lvl="1"/>
            <a:r>
              <a:rPr lang="en-US" dirty="0"/>
              <a:t>Student evaluations are the ONLY anonymous material allowed in faculty records.  </a:t>
            </a:r>
          </a:p>
          <a:p>
            <a:pPr lvl="1"/>
            <a:endParaRPr lang="en-US" dirty="0"/>
          </a:p>
          <a:p>
            <a:r>
              <a:rPr lang="en-US" dirty="0"/>
              <a:t>Individual items (questions), and individual comments, can be used by faculty to improve their teaching.</a:t>
            </a:r>
          </a:p>
          <a:p>
            <a:endParaRPr lang="en-US" dirty="0"/>
          </a:p>
          <a:p>
            <a:r>
              <a:rPr lang="en-US" b="1" dirty="0"/>
              <a:t>For promotion and tenure </a:t>
            </a:r>
            <a:r>
              <a:rPr lang="en-US" dirty="0"/>
              <a:t>the most important point is to </a:t>
            </a:r>
            <a:r>
              <a:rPr lang="en-US" i="1" dirty="0"/>
              <a:t>discuss how YOU use input from:  </a:t>
            </a:r>
          </a:p>
          <a:p>
            <a:pPr lvl="1"/>
            <a:r>
              <a:rPr lang="en-US" b="1" i="1" dirty="0"/>
              <a:t>Student evaluations</a:t>
            </a:r>
          </a:p>
          <a:p>
            <a:pPr lvl="1"/>
            <a:r>
              <a:rPr lang="en-US" b="1" i="1" dirty="0"/>
              <a:t>Peer evaluations</a:t>
            </a:r>
          </a:p>
          <a:p>
            <a:pPr lvl="1"/>
            <a:r>
              <a:rPr lang="en-US" b="1" i="1" dirty="0"/>
              <a:t>Student work/accomplishments</a:t>
            </a:r>
            <a:endParaRPr lang="en-US" b="1" dirty="0"/>
          </a:p>
          <a:p>
            <a:pPr marL="457200" lvl="1" indent="0">
              <a:buNone/>
            </a:pPr>
            <a:r>
              <a:rPr lang="en-US" sz="1800" dirty="0">
                <a:latin typeface="+mn-lt"/>
              </a:rPr>
              <a:t>To improve your teaching.</a:t>
            </a:r>
          </a:p>
        </p:txBody>
      </p:sp>
    </p:spTree>
    <p:extLst>
      <p:ext uri="{BB962C8B-B14F-4D97-AF65-F5344CB8AC3E}">
        <p14:creationId xmlns:p14="http://schemas.microsoft.com/office/powerpoint/2010/main" val="3916112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4FD836-E906-8EED-92ED-3A47B63E9604}"/>
              </a:ext>
            </a:extLst>
          </p:cNvPr>
          <p:cNvSpPr>
            <a:spLocks noGrp="1"/>
          </p:cNvSpPr>
          <p:nvPr>
            <p:ph type="title"/>
          </p:nvPr>
        </p:nvSpPr>
        <p:spPr>
          <a:xfrm>
            <a:off x="506694" y="3416048"/>
            <a:ext cx="6821206" cy="2095752"/>
          </a:xfrm>
        </p:spPr>
        <p:txBody>
          <a:bodyPr/>
          <a:lstStyle/>
          <a:p>
            <a:r>
              <a:rPr lang="en-US" dirty="0"/>
              <a:t>Documenting Scholarly Impact</a:t>
            </a:r>
          </a:p>
        </p:txBody>
      </p:sp>
      <p:sp>
        <p:nvSpPr>
          <p:cNvPr id="6" name="Text Placeholder 5">
            <a:extLst>
              <a:ext uri="{FF2B5EF4-FFF2-40B4-BE49-F238E27FC236}">
                <a16:creationId xmlns:a16="http://schemas.microsoft.com/office/drawing/2014/main" id="{7C143625-C389-6616-D4D8-68C27E25885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41229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E5ABA-C77F-E589-5A5A-B32E54651314}"/>
              </a:ext>
            </a:extLst>
          </p:cNvPr>
          <p:cNvSpPr>
            <a:spLocks noGrp="1"/>
          </p:cNvSpPr>
          <p:nvPr>
            <p:ph type="ctrTitle"/>
          </p:nvPr>
        </p:nvSpPr>
        <p:spPr/>
        <p:txBody>
          <a:bodyPr>
            <a:normAutofit fontScale="90000"/>
          </a:bodyPr>
          <a:lstStyle/>
          <a:p>
            <a:r>
              <a:rPr lang="en-US" dirty="0"/>
              <a:t>Evidence of quality and impact of activities</a:t>
            </a:r>
          </a:p>
        </p:txBody>
      </p:sp>
      <p:sp>
        <p:nvSpPr>
          <p:cNvPr id="6" name="Text Placeholder 5">
            <a:extLst>
              <a:ext uri="{FF2B5EF4-FFF2-40B4-BE49-F238E27FC236}">
                <a16:creationId xmlns:a16="http://schemas.microsoft.com/office/drawing/2014/main" id="{D034EE5B-A5F4-F30F-8634-CBAD13AC528F}"/>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E78AED2A-C922-0458-FFC1-60B26DE2FDB3}"/>
              </a:ext>
            </a:extLst>
          </p:cNvPr>
          <p:cNvSpPr>
            <a:spLocks noGrp="1"/>
          </p:cNvSpPr>
          <p:nvPr>
            <p:ph idx="1"/>
          </p:nvPr>
        </p:nvSpPr>
        <p:spPr/>
        <p:txBody>
          <a:bodyPr/>
          <a:lstStyle/>
          <a:p>
            <a:pPr marL="285750" indent="-285750">
              <a:buFont typeface="Arial" panose="020B0604020202020204" pitchFamily="34" charset="0"/>
              <a:buChar char="•"/>
            </a:pPr>
            <a:r>
              <a:rPr lang="en-US" dirty="0"/>
              <a:t>Quality indicators include but are not limited to traditional metrics such as publication and consequent citations; receipt of internal or external funding; competitive or invited presentations.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Qualitative and quantitative input from local constituencies is an essential element of demonstrating impact.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evidence can include program evaluation reporting generated for funders and other organizations; awards; descriptions of policy or other changes made as a result of efforts. </a:t>
            </a:r>
          </a:p>
          <a:p>
            <a:pPr marL="0" indent="0">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1247905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DA1-111A-F7F3-B220-0F17D673DBC3}"/>
              </a:ext>
            </a:extLst>
          </p:cNvPr>
          <p:cNvSpPr>
            <a:spLocks noGrp="1"/>
          </p:cNvSpPr>
          <p:nvPr>
            <p:ph type="ctrTitle"/>
          </p:nvPr>
        </p:nvSpPr>
        <p:spPr/>
        <p:txBody>
          <a:bodyPr/>
          <a:lstStyle/>
          <a:p>
            <a:r>
              <a:rPr lang="en-US" dirty="0"/>
              <a:t>The dissemination requirement</a:t>
            </a:r>
          </a:p>
        </p:txBody>
      </p:sp>
      <p:sp>
        <p:nvSpPr>
          <p:cNvPr id="3" name="Text Placeholder 2">
            <a:extLst>
              <a:ext uri="{FF2B5EF4-FFF2-40B4-BE49-F238E27FC236}">
                <a16:creationId xmlns:a16="http://schemas.microsoft.com/office/drawing/2014/main" id="{EB4A6AB4-2F15-90BA-8D62-BD2B6592378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7B00059-FB27-9F36-3A66-46AB395C1771}"/>
              </a:ext>
            </a:extLst>
          </p:cNvPr>
          <p:cNvSpPr>
            <a:spLocks noGrp="1"/>
          </p:cNvSpPr>
          <p:nvPr>
            <p:ph idx="1"/>
          </p:nvPr>
        </p:nvSpPr>
        <p:spPr/>
        <p:txBody>
          <a:bodyPr/>
          <a:lstStyle/>
          <a:p>
            <a:pPr marL="285750" indent="-285750">
              <a:buFont typeface="Arial" panose="020B0604020202020204" pitchFamily="34" charset="0"/>
              <a:buChar char="•"/>
            </a:pPr>
            <a:r>
              <a:rPr lang="en-US" sz="2000" dirty="0">
                <a:solidFill>
                  <a:srgbClr val="404041"/>
                </a:solidFill>
                <a:effectLst/>
              </a:rPr>
              <a:t>”Dissemination” varies by type of activity and by discipline: conference presentations, websites/resources, books, articles.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404041"/>
                </a:solidFill>
                <a:effectLst/>
              </a:rPr>
              <a:t>“Peer-reviewed” means, not just the participants in an activity, or recipients of services, but scholarly/academic peers.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404041"/>
                </a:solidFill>
                <a:effectLst/>
              </a:rPr>
              <a:t>Candidates must have at least some peer-reviewed dissemination but it need not be binned</a:t>
            </a:r>
          </a:p>
          <a:p>
            <a:pPr marL="0" indent="0">
              <a:buNone/>
            </a:pPr>
            <a:endParaRPr lang="en-US" dirty="0">
              <a:latin typeface="Calibri" panose="020F0502020204030204" pitchFamily="34" charset="0"/>
            </a:endParaRPr>
          </a:p>
          <a:p>
            <a:pPr marL="0" indent="0">
              <a:buNone/>
            </a:pPr>
            <a:endParaRPr lang="en-US" dirty="0">
              <a:solidFill>
                <a:srgbClr val="404041"/>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630765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3" name="object 3"/>
          <p:cNvGrpSpPr/>
          <p:nvPr/>
        </p:nvGrpSpPr>
        <p:grpSpPr>
          <a:xfrm>
            <a:off x="635508" y="6336791"/>
            <a:ext cx="8509000" cy="521334"/>
            <a:chOff x="635508" y="6336791"/>
            <a:chExt cx="8509000" cy="521334"/>
          </a:xfrm>
        </p:grpSpPr>
        <p:sp>
          <p:nvSpPr>
            <p:cNvPr id="4" name="object 4"/>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5" name="object 5"/>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6" name="object 6"/>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7" name="object 7"/>
          <p:cNvSpPr txBox="1">
            <a:spLocks noGrp="1"/>
          </p:cNvSpPr>
          <p:nvPr>
            <p:ph type="title"/>
          </p:nvPr>
        </p:nvSpPr>
        <p:spPr>
          <a:xfrm>
            <a:off x="115747" y="198948"/>
            <a:ext cx="5451676" cy="567463"/>
          </a:xfrm>
          <a:prstGeom prst="rect">
            <a:avLst/>
          </a:prstGeom>
        </p:spPr>
        <p:txBody>
          <a:bodyPr vert="horz" wrap="square" lIns="0" tIns="13335" rIns="0" bIns="0" rtlCol="0">
            <a:spAutoFit/>
          </a:bodyPr>
          <a:lstStyle/>
          <a:p>
            <a:pPr marL="12700">
              <a:lnSpc>
                <a:spcPct val="100000"/>
              </a:lnSpc>
              <a:spcBef>
                <a:spcPts val="105"/>
              </a:spcBef>
            </a:pPr>
            <a:r>
              <a:rPr sz="3600" spc="-20" dirty="0">
                <a:solidFill>
                  <a:srgbClr val="000000"/>
                </a:solidFill>
                <a:latin typeface="BentonSans Regular"/>
                <a:cs typeface="BentonSans Regular"/>
              </a:rPr>
              <a:t>For</a:t>
            </a:r>
            <a:r>
              <a:rPr sz="3600" spc="-110" dirty="0">
                <a:solidFill>
                  <a:schemeClr val="tx1"/>
                </a:solidFill>
                <a:latin typeface="BentonSans Regular"/>
                <a:cs typeface="BentonSans Regular"/>
              </a:rPr>
              <a:t> </a:t>
            </a:r>
            <a:r>
              <a:rPr sz="3600" spc="-20" dirty="0">
                <a:solidFill>
                  <a:schemeClr val="tx1"/>
                </a:solidFill>
                <a:latin typeface="BentonSans Regular"/>
                <a:cs typeface="BentonSans Regular"/>
              </a:rPr>
              <a:t>tenure-</a:t>
            </a:r>
            <a:r>
              <a:rPr sz="3600" dirty="0">
                <a:solidFill>
                  <a:schemeClr val="tx1"/>
                </a:solidFill>
                <a:latin typeface="BentonSans Regular"/>
                <a:cs typeface="BentonSans Regular"/>
              </a:rPr>
              <a:t>track</a:t>
            </a:r>
            <a:r>
              <a:rPr sz="3600" spc="-130" dirty="0">
                <a:solidFill>
                  <a:schemeClr val="tx1"/>
                </a:solidFill>
                <a:latin typeface="BentonSans Regular"/>
                <a:cs typeface="BentonSans Regular"/>
              </a:rPr>
              <a:t> </a:t>
            </a:r>
            <a:r>
              <a:rPr sz="3600" spc="-10" dirty="0">
                <a:solidFill>
                  <a:srgbClr val="000000"/>
                </a:solidFill>
                <a:latin typeface="BentonSans Regular"/>
                <a:cs typeface="BentonSans Regular"/>
              </a:rPr>
              <a:t>faculty</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graphicFrame>
        <p:nvGraphicFramePr>
          <p:cNvPr id="8" name="object 8"/>
          <p:cNvGraphicFramePr>
            <a:graphicFrameLocks noGrp="1"/>
          </p:cNvGraphicFramePr>
          <p:nvPr>
            <p:extLst>
              <p:ext uri="{D42A27DB-BD31-4B8C-83A1-F6EECF244321}">
                <p14:modId xmlns:p14="http://schemas.microsoft.com/office/powerpoint/2010/main" val="186520119"/>
              </p:ext>
            </p:extLst>
          </p:nvPr>
        </p:nvGraphicFramePr>
        <p:xfrm>
          <a:off x="115747" y="957195"/>
          <a:ext cx="8692587" cy="4605020"/>
        </p:xfrm>
        <a:graphic>
          <a:graphicData uri="http://schemas.openxmlformats.org/drawingml/2006/table">
            <a:tbl>
              <a:tblPr firstRow="1" bandRow="1">
                <a:tableStyleId>{72833802-FEF1-4C79-8D5D-14CF1EAF98D9}</a:tableStyleId>
              </a:tblPr>
              <a:tblGrid>
                <a:gridCol w="2808747">
                  <a:extLst>
                    <a:ext uri="{9D8B030D-6E8A-4147-A177-3AD203B41FA5}">
                      <a16:colId xmlns:a16="http://schemas.microsoft.com/office/drawing/2014/main" val="20000"/>
                    </a:ext>
                  </a:extLst>
                </a:gridCol>
                <a:gridCol w="2006940">
                  <a:extLst>
                    <a:ext uri="{9D8B030D-6E8A-4147-A177-3AD203B41FA5}">
                      <a16:colId xmlns:a16="http://schemas.microsoft.com/office/drawing/2014/main" val="20001"/>
                    </a:ext>
                  </a:extLst>
                </a:gridCol>
                <a:gridCol w="1944677">
                  <a:extLst>
                    <a:ext uri="{9D8B030D-6E8A-4147-A177-3AD203B41FA5}">
                      <a16:colId xmlns:a16="http://schemas.microsoft.com/office/drawing/2014/main" val="20002"/>
                    </a:ext>
                  </a:extLst>
                </a:gridCol>
                <a:gridCol w="1932223">
                  <a:extLst>
                    <a:ext uri="{9D8B030D-6E8A-4147-A177-3AD203B41FA5}">
                      <a16:colId xmlns:a16="http://schemas.microsoft.com/office/drawing/2014/main" val="20003"/>
                    </a:ext>
                  </a:extLst>
                </a:gridCol>
              </a:tblGrid>
              <a:tr h="591820">
                <a:tc>
                  <a:txBody>
                    <a:bodyPr/>
                    <a:lstStyle/>
                    <a:p>
                      <a:pPr marL="91440">
                        <a:lnSpc>
                          <a:spcPct val="100000"/>
                        </a:lnSpc>
                        <a:spcBef>
                          <a:spcPts val="204"/>
                        </a:spcBef>
                      </a:pPr>
                      <a:r>
                        <a:rPr b="1" dirty="0"/>
                        <a:t>Type of case</a:t>
                      </a:r>
                      <a:endParaRPr b="1"/>
                    </a:p>
                  </a:txBody>
                  <a:tcPr marL="0" marR="0" marT="26034" marB="0"/>
                </a:tc>
                <a:tc gridSpan="3">
                  <a:txBody>
                    <a:bodyPr/>
                    <a:lstStyle/>
                    <a:p>
                      <a:pPr algn="ctr">
                        <a:lnSpc>
                          <a:spcPct val="100000"/>
                        </a:lnSpc>
                        <a:spcBef>
                          <a:spcPts val="204"/>
                        </a:spcBef>
                      </a:pPr>
                      <a:r>
                        <a:rPr b="1" dirty="0"/>
                        <a:t>Dissemination Requirement</a:t>
                      </a:r>
                    </a:p>
                  </a:txBody>
                  <a:tcPr marL="0" marR="0" marT="26034"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91820">
                <a:tc>
                  <a:txBody>
                    <a:bodyPr/>
                    <a:lstStyle/>
                    <a:p>
                      <a:pPr marL="91440">
                        <a:lnSpc>
                          <a:spcPct val="100000"/>
                        </a:lnSpc>
                        <a:spcBef>
                          <a:spcPts val="204"/>
                        </a:spcBef>
                      </a:pPr>
                      <a:r>
                        <a:rPr b="1" dirty="0"/>
                        <a:t>Excellence in</a:t>
                      </a:r>
                      <a:endParaRPr b="1"/>
                    </a:p>
                  </a:txBody>
                  <a:tcPr marL="0" marR="0" marT="26034" marB="0"/>
                </a:tc>
                <a:tc>
                  <a:txBody>
                    <a:bodyPr/>
                    <a:lstStyle/>
                    <a:p>
                      <a:pPr algn="ctr">
                        <a:lnSpc>
                          <a:spcPct val="100000"/>
                        </a:lnSpc>
                        <a:spcBef>
                          <a:spcPts val="204"/>
                        </a:spcBef>
                      </a:pPr>
                      <a:r>
                        <a:rPr b="1" dirty="0"/>
                        <a:t>Teaching</a:t>
                      </a:r>
                      <a:endParaRPr b="1"/>
                    </a:p>
                  </a:txBody>
                  <a:tcPr marL="0" marR="0" marT="26034" marB="0"/>
                </a:tc>
                <a:tc>
                  <a:txBody>
                    <a:bodyPr/>
                    <a:lstStyle/>
                    <a:p>
                      <a:pPr algn="ctr">
                        <a:lnSpc>
                          <a:spcPct val="100000"/>
                        </a:lnSpc>
                        <a:spcBef>
                          <a:spcPts val="204"/>
                        </a:spcBef>
                      </a:pPr>
                      <a:r>
                        <a:rPr b="1" dirty="0"/>
                        <a:t>Research</a:t>
                      </a:r>
                      <a:endParaRPr b="1"/>
                    </a:p>
                  </a:txBody>
                  <a:tcPr marL="0" marR="0" marT="26034" marB="0"/>
                </a:tc>
                <a:tc>
                  <a:txBody>
                    <a:bodyPr/>
                    <a:lstStyle/>
                    <a:p>
                      <a:pPr marL="635" algn="ctr">
                        <a:lnSpc>
                          <a:spcPct val="100000"/>
                        </a:lnSpc>
                        <a:spcBef>
                          <a:spcPts val="204"/>
                        </a:spcBef>
                      </a:pPr>
                      <a:r>
                        <a:rPr b="1" dirty="0"/>
                        <a:t>Service</a:t>
                      </a:r>
                    </a:p>
                  </a:txBody>
                  <a:tcPr marL="0" marR="0" marT="26034" marB="0"/>
                </a:tc>
                <a:extLst>
                  <a:ext uri="{0D108BD9-81ED-4DB2-BD59-A6C34878D82A}">
                    <a16:rowId xmlns:a16="http://schemas.microsoft.com/office/drawing/2014/main" val="10001"/>
                  </a:ext>
                </a:extLst>
              </a:tr>
              <a:tr h="591820">
                <a:tc>
                  <a:txBody>
                    <a:bodyPr/>
                    <a:lstStyle/>
                    <a:p>
                      <a:pPr marL="91440">
                        <a:lnSpc>
                          <a:spcPct val="100000"/>
                        </a:lnSpc>
                        <a:spcBef>
                          <a:spcPts val="204"/>
                        </a:spcBef>
                      </a:pPr>
                      <a:r>
                        <a:rPr dirty="0"/>
                        <a:t>Teaching</a:t>
                      </a:r>
                      <a:endParaRP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marL="1270" algn="ctr">
                        <a:lnSpc>
                          <a:spcPct val="100000"/>
                        </a:lnSpc>
                        <a:spcBef>
                          <a:spcPts val="204"/>
                        </a:spcBef>
                      </a:pPr>
                      <a:r>
                        <a:rPr dirty="0"/>
                        <a:t>--</a:t>
                      </a:r>
                      <a:endParaRPr/>
                    </a:p>
                  </a:txBody>
                  <a:tcPr marL="0" marR="0" marT="26034" marB="0"/>
                </a:tc>
                <a:extLst>
                  <a:ext uri="{0D108BD9-81ED-4DB2-BD59-A6C34878D82A}">
                    <a16:rowId xmlns:a16="http://schemas.microsoft.com/office/drawing/2014/main" val="10002"/>
                  </a:ext>
                </a:extLst>
              </a:tr>
              <a:tr h="591820">
                <a:tc>
                  <a:txBody>
                    <a:bodyPr/>
                    <a:lstStyle/>
                    <a:p>
                      <a:pPr marL="91440">
                        <a:lnSpc>
                          <a:spcPct val="100000"/>
                        </a:lnSpc>
                        <a:spcBef>
                          <a:spcPts val="204"/>
                        </a:spcBef>
                      </a:pPr>
                      <a:r>
                        <a:rPr dirty="0"/>
                        <a:t>Research</a:t>
                      </a:r>
                      <a:endParaRPr/>
                    </a:p>
                  </a:txBody>
                  <a:tcPr marL="0" marR="0" marT="26034" marB="0"/>
                </a:tc>
                <a:tc>
                  <a:txBody>
                    <a:bodyPr/>
                    <a:lstStyle/>
                    <a:p>
                      <a:pPr algn="ctr">
                        <a:lnSpc>
                          <a:spcPct val="100000"/>
                        </a:lnSpc>
                        <a:spcBef>
                          <a:spcPts val="204"/>
                        </a:spcBef>
                      </a:pPr>
                      <a:r>
                        <a:rPr dirty="0"/>
                        <a:t>--</a:t>
                      </a: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marL="1905" algn="ctr">
                        <a:lnSpc>
                          <a:spcPct val="100000"/>
                        </a:lnSpc>
                        <a:spcBef>
                          <a:spcPts val="204"/>
                        </a:spcBef>
                      </a:pPr>
                      <a:r>
                        <a:rPr dirty="0"/>
                        <a:t>--</a:t>
                      </a:r>
                      <a:endParaRPr/>
                    </a:p>
                  </a:txBody>
                  <a:tcPr marL="0" marR="0" marT="26034" marB="0"/>
                </a:tc>
                <a:extLst>
                  <a:ext uri="{0D108BD9-81ED-4DB2-BD59-A6C34878D82A}">
                    <a16:rowId xmlns:a16="http://schemas.microsoft.com/office/drawing/2014/main" val="10003"/>
                  </a:ext>
                </a:extLst>
              </a:tr>
              <a:tr h="591820">
                <a:tc>
                  <a:txBody>
                    <a:bodyPr/>
                    <a:lstStyle/>
                    <a:p>
                      <a:pPr marL="92075">
                        <a:lnSpc>
                          <a:spcPct val="100000"/>
                        </a:lnSpc>
                        <a:spcBef>
                          <a:spcPts val="204"/>
                        </a:spcBef>
                      </a:pPr>
                      <a:r>
                        <a:rPr dirty="0"/>
                        <a:t>Service</a:t>
                      </a:r>
                    </a:p>
                  </a:txBody>
                  <a:tcPr marL="0" marR="0" marT="26034" marB="0"/>
                </a:tc>
                <a:tc>
                  <a:txBody>
                    <a:bodyPr/>
                    <a:lstStyle/>
                    <a:p>
                      <a:pPr marL="635" algn="ctr">
                        <a:lnSpc>
                          <a:spcPct val="100000"/>
                        </a:lnSpc>
                        <a:spcBef>
                          <a:spcPts val="204"/>
                        </a:spcBef>
                      </a:pPr>
                      <a:r>
                        <a:rPr dirty="0"/>
                        <a:t>--</a:t>
                      </a:r>
                      <a:endParaRP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marL="1905" algn="ctr">
                        <a:lnSpc>
                          <a:spcPct val="100000"/>
                        </a:lnSpc>
                        <a:spcBef>
                          <a:spcPts val="204"/>
                        </a:spcBef>
                      </a:pPr>
                      <a:r>
                        <a:rPr dirty="0"/>
                        <a:t>X</a:t>
                      </a:r>
                      <a:endParaRPr/>
                    </a:p>
                  </a:txBody>
                  <a:tcPr marL="0" marR="0" marT="26034" marB="0"/>
                </a:tc>
                <a:extLst>
                  <a:ext uri="{0D108BD9-81ED-4DB2-BD59-A6C34878D82A}">
                    <a16:rowId xmlns:a16="http://schemas.microsoft.com/office/drawing/2014/main" val="10004"/>
                  </a:ext>
                </a:extLst>
              </a:tr>
              <a:tr h="822960">
                <a:tc>
                  <a:txBody>
                    <a:bodyPr/>
                    <a:lstStyle/>
                    <a:p>
                      <a:pPr marL="92075" marR="643890">
                        <a:lnSpc>
                          <a:spcPct val="100000"/>
                        </a:lnSpc>
                        <a:spcBef>
                          <a:spcPts val="204"/>
                        </a:spcBef>
                      </a:pPr>
                      <a:r>
                        <a:rPr dirty="0"/>
                        <a:t>Balanced case- binned</a:t>
                      </a:r>
                    </a:p>
                  </a:txBody>
                  <a:tcPr marL="0" marR="0" marT="26034" marB="0">
                    <a:noFill/>
                  </a:tcPr>
                </a:tc>
                <a:tc>
                  <a:txBody>
                    <a:bodyPr/>
                    <a:lstStyle/>
                    <a:p>
                      <a:pPr marL="1270" algn="ctr">
                        <a:lnSpc>
                          <a:spcPct val="100000"/>
                        </a:lnSpc>
                        <a:spcBef>
                          <a:spcPts val="204"/>
                        </a:spcBef>
                      </a:pPr>
                      <a:r>
                        <a:rPr dirty="0"/>
                        <a:t>X</a:t>
                      </a:r>
                    </a:p>
                  </a:txBody>
                  <a:tcPr marL="0" marR="0" marT="26034" marB="0">
                    <a:noFill/>
                  </a:tcPr>
                </a:tc>
                <a:tc>
                  <a:txBody>
                    <a:bodyPr/>
                    <a:lstStyle/>
                    <a:p>
                      <a:pPr marL="635" algn="ctr">
                        <a:lnSpc>
                          <a:spcPct val="100000"/>
                        </a:lnSpc>
                        <a:spcBef>
                          <a:spcPts val="204"/>
                        </a:spcBef>
                      </a:pPr>
                      <a:r>
                        <a:rPr dirty="0"/>
                        <a:t>X</a:t>
                      </a:r>
                    </a:p>
                  </a:txBody>
                  <a:tcPr marL="0" marR="0" marT="26034" marB="0">
                    <a:noFill/>
                  </a:tcPr>
                </a:tc>
                <a:tc>
                  <a:txBody>
                    <a:bodyPr/>
                    <a:lstStyle/>
                    <a:p>
                      <a:pPr marL="2540" algn="ctr">
                        <a:lnSpc>
                          <a:spcPct val="100000"/>
                        </a:lnSpc>
                        <a:spcBef>
                          <a:spcPts val="204"/>
                        </a:spcBef>
                      </a:pPr>
                      <a:r>
                        <a:rPr lang="en-US" dirty="0"/>
                        <a:t>--</a:t>
                      </a:r>
                      <a:endParaRPr dirty="0"/>
                    </a:p>
                  </a:txBody>
                  <a:tcPr marL="0" marR="0" marT="26034" marB="0">
                    <a:noFill/>
                  </a:tcPr>
                </a:tc>
                <a:extLst>
                  <a:ext uri="{0D108BD9-81ED-4DB2-BD59-A6C34878D82A}">
                    <a16:rowId xmlns:a16="http://schemas.microsoft.com/office/drawing/2014/main" val="10005"/>
                  </a:ext>
                </a:extLst>
              </a:tr>
              <a:tr h="822960">
                <a:tc>
                  <a:txBody>
                    <a:bodyPr/>
                    <a:lstStyle/>
                    <a:p>
                      <a:pPr marL="92710" marR="1147445">
                        <a:lnSpc>
                          <a:spcPct val="100000"/>
                        </a:lnSpc>
                        <a:spcBef>
                          <a:spcPts val="204"/>
                        </a:spcBef>
                      </a:pPr>
                      <a:r>
                        <a:rPr b="1" dirty="0"/>
                        <a:t>Balanced- Integrative</a:t>
                      </a:r>
                    </a:p>
                  </a:txBody>
                  <a:tcPr marL="0" marR="0" marT="26034" marB="0">
                    <a:solidFill>
                      <a:schemeClr val="accent2">
                        <a:lumMod val="40000"/>
                        <a:lumOff val="60000"/>
                      </a:schemeClr>
                    </a:solidFill>
                  </a:tcPr>
                </a:tc>
                <a:tc gridSpan="3">
                  <a:txBody>
                    <a:bodyPr/>
                    <a:lstStyle/>
                    <a:p>
                      <a:pPr marL="1713230" marR="855980" indent="-848994">
                        <a:lnSpc>
                          <a:spcPct val="100000"/>
                        </a:lnSpc>
                        <a:spcBef>
                          <a:spcPts val="229"/>
                        </a:spcBef>
                      </a:pPr>
                      <a:r>
                        <a:rPr b="1" dirty="0"/>
                        <a:t>peer-reviewed scholarship required, need not be binned</a:t>
                      </a:r>
                    </a:p>
                  </a:txBody>
                  <a:tcPr marL="0" marR="0" marT="29209" marB="0">
                    <a:solidFill>
                      <a:schemeClr val="accent2">
                        <a:lumMod val="40000"/>
                        <a:lumOff val="60000"/>
                      </a:scheme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10" name="object 7">
            <a:extLst>
              <a:ext uri="{FF2B5EF4-FFF2-40B4-BE49-F238E27FC236}">
                <a16:creationId xmlns:a16="http://schemas.microsoft.com/office/drawing/2014/main" id="{99D85D8B-ABCC-5C06-5C7F-172C8B4E2D7F}"/>
              </a:ext>
            </a:extLst>
          </p:cNvPr>
          <p:cNvSpPr txBox="1">
            <a:spLocks/>
          </p:cNvSpPr>
          <p:nvPr/>
        </p:nvSpPr>
        <p:spPr>
          <a:xfrm>
            <a:off x="115747" y="5696549"/>
            <a:ext cx="8611564" cy="505908"/>
          </a:xfrm>
          <a:prstGeom prst="rect">
            <a:avLst/>
          </a:prstGeom>
        </p:spPr>
        <p:txBody>
          <a:bodyPr vert="horz" wrap="square" lIns="0" tIns="13335" rIns="0" bIns="0" rtlCol="0" anchor="ctr">
            <a:spAutoFit/>
          </a:bodyPr>
          <a:lstStyle>
            <a:lvl1pPr algn="l" defTabSz="457200" rtl="0" eaLnBrk="1" latinLnBrk="0" hangingPunct="1">
              <a:spcBef>
                <a:spcPct val="0"/>
              </a:spcBef>
              <a:buNone/>
              <a:defRPr sz="3200" b="1" i="0" kern="100" spc="0">
                <a:solidFill>
                  <a:srgbClr val="404041"/>
                </a:solidFill>
                <a:latin typeface="Arial"/>
                <a:ea typeface="+mj-ea"/>
                <a:cs typeface="Arial"/>
              </a:defRPr>
            </a:lvl1pPr>
          </a:lstStyle>
          <a:p>
            <a:pPr marL="12700">
              <a:spcBef>
                <a:spcPts val="105"/>
              </a:spcBef>
            </a:pPr>
            <a:r>
              <a:rPr lang="en-US" sz="1600" b="0" spc="-20" dirty="0">
                <a:solidFill>
                  <a:srgbClr val="000000"/>
                </a:solidFill>
                <a:latin typeface="BentonSans Regular"/>
                <a:cs typeface="BentonSans Regular"/>
              </a:rPr>
              <a:t>Binning: for grants, presentations, and publications, each one is designated with one “area” in teaching, research, or service.</a:t>
            </a:r>
            <a:endParaRPr lang="en-US" sz="1600" b="0" spc="-10" dirty="0">
              <a:solidFill>
                <a:srgbClr val="000000"/>
              </a:solidFill>
              <a:latin typeface="BentonSans Regular"/>
              <a:cs typeface="BentonSans Regul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DA1-111A-F7F3-B220-0F17D673DBC3}"/>
              </a:ext>
            </a:extLst>
          </p:cNvPr>
          <p:cNvSpPr>
            <a:spLocks noGrp="1"/>
          </p:cNvSpPr>
          <p:nvPr>
            <p:ph type="ctrTitle"/>
          </p:nvPr>
        </p:nvSpPr>
        <p:spPr/>
        <p:txBody>
          <a:bodyPr/>
          <a:lstStyle/>
          <a:p>
            <a:r>
              <a:rPr lang="en-US" dirty="0"/>
              <a:t>Document Your Impact</a:t>
            </a:r>
          </a:p>
        </p:txBody>
      </p:sp>
      <p:sp>
        <p:nvSpPr>
          <p:cNvPr id="3" name="Text Placeholder 2">
            <a:extLst>
              <a:ext uri="{FF2B5EF4-FFF2-40B4-BE49-F238E27FC236}">
                <a16:creationId xmlns:a16="http://schemas.microsoft.com/office/drawing/2014/main" id="{EB4A6AB4-2F15-90BA-8D62-BD2B6592378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7B00059-FB27-9F36-3A66-46AB395C1771}"/>
              </a:ext>
            </a:extLst>
          </p:cNvPr>
          <p:cNvSpPr>
            <a:spLocks noGrp="1"/>
          </p:cNvSpPr>
          <p:nvPr>
            <p:ph idx="1"/>
          </p:nvPr>
        </p:nvSpPr>
        <p:spPr/>
        <p:txBody>
          <a:bodyPr/>
          <a:lstStyle/>
          <a:p>
            <a:pPr marL="285750" indent="-285750">
              <a:buFont typeface="Arial" panose="020B0604020202020204" pitchFamily="34" charset="0"/>
              <a:buChar char="•"/>
            </a:pPr>
            <a:r>
              <a:rPr lang="en-US" dirty="0"/>
              <a:t>For both traditional and non-traditional forms of dissemination (everything besides journal articles with citation indexes), librarians can help you make it 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will show you how to preserve it for future retrieval and boost citations (</a:t>
            </a:r>
            <a:r>
              <a:rPr lang="en-US" dirty="0">
                <a:hlinkClick r:id="rId2"/>
              </a:rPr>
              <a:t>ScholarWorks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will help you document impact (</a:t>
            </a:r>
            <a:r>
              <a:rPr lang="en-US" dirty="0">
                <a:hlinkClick r:id="rId3"/>
              </a:rPr>
              <a:t>Research Metrics</a:t>
            </a:r>
            <a:r>
              <a:rPr lang="en-US" dirty="0"/>
              <a:t>)</a:t>
            </a:r>
          </a:p>
          <a:p>
            <a:endParaRPr lang="en-US" dirty="0"/>
          </a:p>
        </p:txBody>
      </p:sp>
    </p:spTree>
    <p:extLst>
      <p:ext uri="{BB962C8B-B14F-4D97-AF65-F5344CB8AC3E}">
        <p14:creationId xmlns:p14="http://schemas.microsoft.com/office/powerpoint/2010/main" val="671748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eDossier</a:t>
            </a:r>
          </a:p>
        </p:txBody>
      </p:sp>
      <p:sp>
        <p:nvSpPr>
          <p:cNvPr id="3" name="Text Placeholder 2">
            <a:extLst>
              <a:ext uri="{FF2B5EF4-FFF2-40B4-BE49-F238E27FC236}">
                <a16:creationId xmlns:a16="http://schemas.microsoft.com/office/drawing/2014/main" id="{9F200E48-9D32-7547-8A45-2B3D697639A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7108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9DAF7B-DD20-E3DA-B289-05C03E413D5D}"/>
              </a:ext>
            </a:extLst>
          </p:cNvPr>
          <p:cNvSpPr>
            <a:spLocks noGrp="1"/>
          </p:cNvSpPr>
          <p:nvPr>
            <p:ph type="title"/>
          </p:nvPr>
        </p:nvSpPr>
        <p:spPr/>
        <p:txBody>
          <a:bodyPr/>
          <a:lstStyle/>
          <a:p>
            <a:r>
              <a:rPr lang="en-US" dirty="0"/>
              <a:t>Polishing your dossier</a:t>
            </a:r>
          </a:p>
        </p:txBody>
      </p:sp>
      <p:sp>
        <p:nvSpPr>
          <p:cNvPr id="4" name="Text Placeholder 3">
            <a:extLst>
              <a:ext uri="{FF2B5EF4-FFF2-40B4-BE49-F238E27FC236}">
                <a16:creationId xmlns:a16="http://schemas.microsoft.com/office/drawing/2014/main" id="{9BD49AA1-6DBA-C4FE-CF56-1655F46E508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14185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3" name="object 3"/>
          <p:cNvGrpSpPr/>
          <p:nvPr/>
        </p:nvGrpSpPr>
        <p:grpSpPr>
          <a:xfrm>
            <a:off x="635508" y="6336791"/>
            <a:ext cx="8509000" cy="521334"/>
            <a:chOff x="635508" y="6336791"/>
            <a:chExt cx="8509000" cy="521334"/>
          </a:xfrm>
        </p:grpSpPr>
        <p:sp>
          <p:nvSpPr>
            <p:cNvPr id="4" name="object 4"/>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5" name="object 5"/>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6" name="object 6"/>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9" name="Title 8">
            <a:extLst>
              <a:ext uri="{FF2B5EF4-FFF2-40B4-BE49-F238E27FC236}">
                <a16:creationId xmlns:a16="http://schemas.microsoft.com/office/drawing/2014/main" id="{3E589314-B589-6222-C8CE-B2D559DCB820}"/>
              </a:ext>
            </a:extLst>
          </p:cNvPr>
          <p:cNvSpPr>
            <a:spLocks noGrp="1"/>
          </p:cNvSpPr>
          <p:nvPr>
            <p:ph type="ctrTitle"/>
          </p:nvPr>
        </p:nvSpPr>
        <p:spPr/>
        <p:txBody>
          <a:bodyPr/>
          <a:lstStyle/>
          <a:p>
            <a:r>
              <a:rPr lang="en-US" dirty="0"/>
              <a:t>Please Don’t</a:t>
            </a:r>
          </a:p>
        </p:txBody>
      </p:sp>
      <p:sp>
        <p:nvSpPr>
          <p:cNvPr id="11" name="Text Placeholder 10">
            <a:extLst>
              <a:ext uri="{FF2B5EF4-FFF2-40B4-BE49-F238E27FC236}">
                <a16:creationId xmlns:a16="http://schemas.microsoft.com/office/drawing/2014/main" id="{B7892BF9-0854-7C39-F81D-54EA7EEB0BE5}"/>
              </a:ext>
            </a:extLst>
          </p:cNvPr>
          <p:cNvSpPr>
            <a:spLocks noGrp="1"/>
          </p:cNvSpPr>
          <p:nvPr>
            <p:ph type="body" sz="quarter" idx="10"/>
          </p:nvPr>
        </p:nvSpPr>
        <p:spPr/>
        <p:txBody>
          <a:bodyPr/>
          <a:lstStyle/>
          <a:p>
            <a:endParaRPr lang="en-US"/>
          </a:p>
        </p:txBody>
      </p:sp>
      <p:sp>
        <p:nvSpPr>
          <p:cNvPr id="10" name="Content Placeholder 9">
            <a:extLst>
              <a:ext uri="{FF2B5EF4-FFF2-40B4-BE49-F238E27FC236}">
                <a16:creationId xmlns:a16="http://schemas.microsoft.com/office/drawing/2014/main" id="{C228C4F0-B7FD-8ED2-2A11-A6285BFDA634}"/>
              </a:ext>
            </a:extLst>
          </p:cNvPr>
          <p:cNvSpPr>
            <a:spLocks noGrp="1"/>
          </p:cNvSpPr>
          <p:nvPr>
            <p:ph idx="1"/>
          </p:nvPr>
        </p:nvSpPr>
        <p:spPr>
          <a:xfrm>
            <a:off x="564203" y="1888314"/>
            <a:ext cx="8015594" cy="4119802"/>
          </a:xfrm>
        </p:spPr>
        <p:txBody>
          <a:bodyPr/>
          <a:lstStyle/>
          <a:p>
            <a:pPr marL="355600" indent="-342900">
              <a:lnSpc>
                <a:spcPct val="100000"/>
              </a:lnSpc>
              <a:spcBef>
                <a:spcPts val="100"/>
              </a:spcBef>
              <a:buClr>
                <a:srgbClr val="7E7E7E"/>
              </a:buClr>
              <a:buFont typeface="Wingdings"/>
              <a:buChar char=""/>
              <a:tabLst>
                <a:tab pos="354965" algn="l"/>
                <a:tab pos="355600" algn="l"/>
              </a:tabLst>
            </a:pPr>
            <a:r>
              <a:rPr lang="en-US" sz="1800" spc="-30" dirty="0">
                <a:latin typeface="BentonSans Regular"/>
                <a:cs typeface="BentonSans Regular"/>
              </a:rPr>
              <a:t>Typos</a:t>
            </a:r>
            <a:r>
              <a:rPr lang="en-US" sz="1800" spc="-90" dirty="0">
                <a:latin typeface="BentonSans Regular"/>
                <a:cs typeface="BentonSans Regular"/>
              </a:rPr>
              <a:t> </a:t>
            </a:r>
            <a:r>
              <a:rPr lang="en-US" sz="1800" dirty="0">
                <a:latin typeface="BentonSans Regular"/>
                <a:cs typeface="BentonSans Regular"/>
              </a:rPr>
              <a:t>(“</a:t>
            </a:r>
            <a:r>
              <a:rPr lang="en-US" sz="1800" dirty="0" err="1">
                <a:latin typeface="BentonSans Regular"/>
                <a:cs typeface="BentonSans Regular"/>
              </a:rPr>
              <a:t>Presentatons</a:t>
            </a:r>
            <a:r>
              <a:rPr lang="en-US" sz="1800" dirty="0">
                <a:latin typeface="BentonSans Regular"/>
                <a:cs typeface="BentonSans Regular"/>
              </a:rPr>
              <a:t>”</a:t>
            </a:r>
            <a:r>
              <a:rPr lang="en-US" sz="1800" spc="45" dirty="0">
                <a:latin typeface="BentonSans Regular"/>
                <a:cs typeface="BentonSans Regular"/>
              </a:rPr>
              <a:t> </a:t>
            </a:r>
            <a:r>
              <a:rPr lang="en-US" sz="1800" spc="-10" dirty="0">
                <a:latin typeface="BentonSans Regular"/>
                <a:cs typeface="BentonSans Regular"/>
              </a:rPr>
              <a:t>“</a:t>
            </a:r>
            <a:r>
              <a:rPr lang="en-US" sz="1800" spc="-10" dirty="0" err="1">
                <a:latin typeface="BentonSans Regular"/>
                <a:cs typeface="BentonSans Regular"/>
              </a:rPr>
              <a:t>Publicatoin</a:t>
            </a:r>
            <a:r>
              <a:rPr lang="en-US" sz="1800" spc="-10" dirty="0">
                <a:latin typeface="BentonSans Regular"/>
                <a:cs typeface="BentonSans Regular"/>
              </a:rPr>
              <a:t>”)</a:t>
            </a:r>
            <a:endParaRPr lang="en-US" sz="1800" dirty="0">
              <a:latin typeface="BentonSans Regular"/>
              <a:cs typeface="BentonSans Regular"/>
            </a:endParaRPr>
          </a:p>
          <a:p>
            <a:pPr>
              <a:lnSpc>
                <a:spcPct val="100000"/>
              </a:lnSpc>
              <a:spcBef>
                <a:spcPts val="50"/>
              </a:spcBef>
              <a:buClr>
                <a:srgbClr val="7E7E7E"/>
              </a:buClr>
              <a:buFont typeface="Wingdings"/>
              <a:buChar char=""/>
            </a:pPr>
            <a:endParaRPr lang="en-US" sz="3050" dirty="0">
              <a:latin typeface="BentonSans Regular"/>
              <a:cs typeface="BentonSans Regular"/>
            </a:endParaRPr>
          </a:p>
          <a:p>
            <a:pPr marL="355600" marR="330200" indent="-342900">
              <a:lnSpc>
                <a:spcPct val="100000"/>
              </a:lnSpc>
              <a:buClr>
                <a:srgbClr val="7E7E7E"/>
              </a:buClr>
              <a:buFont typeface="Wingdings"/>
              <a:buChar char=""/>
              <a:tabLst>
                <a:tab pos="354965" algn="l"/>
                <a:tab pos="355600" algn="l"/>
              </a:tabLst>
            </a:pPr>
            <a:r>
              <a:rPr lang="en-US" sz="1800" dirty="0">
                <a:latin typeface="BentonSans Regular"/>
                <a:cs typeface="BentonSans Regular"/>
              </a:rPr>
              <a:t>Writing</a:t>
            </a:r>
            <a:r>
              <a:rPr lang="en-US" sz="1800" spc="-30" dirty="0">
                <a:latin typeface="BentonSans Regular"/>
                <a:cs typeface="BentonSans Regular"/>
              </a:rPr>
              <a:t> </a:t>
            </a:r>
            <a:r>
              <a:rPr lang="en-US" sz="1800" dirty="0">
                <a:latin typeface="BentonSans Regular"/>
                <a:cs typeface="BentonSans Regular"/>
              </a:rPr>
              <a:t>in</a:t>
            </a:r>
            <a:r>
              <a:rPr lang="en-US" sz="1800" spc="-30" dirty="0">
                <a:latin typeface="BentonSans Regular"/>
                <a:cs typeface="BentonSans Regular"/>
              </a:rPr>
              <a:t> </a:t>
            </a:r>
            <a:r>
              <a:rPr lang="en-US" sz="1800" dirty="0">
                <a:latin typeface="BentonSans Regular"/>
                <a:cs typeface="BentonSans Regular"/>
              </a:rPr>
              <a:t>the</a:t>
            </a:r>
            <a:r>
              <a:rPr lang="en-US" sz="1800" spc="-35" dirty="0">
                <a:latin typeface="BentonSans Regular"/>
                <a:cs typeface="BentonSans Regular"/>
              </a:rPr>
              <a:t> </a:t>
            </a:r>
            <a:r>
              <a:rPr lang="en-US" sz="1800" dirty="0">
                <a:latin typeface="BentonSans Regular"/>
                <a:cs typeface="BentonSans Regular"/>
              </a:rPr>
              <a:t>third</a:t>
            </a:r>
            <a:r>
              <a:rPr lang="en-US" sz="1800" spc="-30" dirty="0">
                <a:latin typeface="BentonSans Regular"/>
                <a:cs typeface="BentonSans Regular"/>
              </a:rPr>
              <a:t> </a:t>
            </a:r>
            <a:r>
              <a:rPr lang="en-US" sz="1800" dirty="0">
                <a:latin typeface="BentonSans Regular"/>
                <a:cs typeface="BentonSans Regular"/>
              </a:rPr>
              <a:t>person</a:t>
            </a:r>
            <a:r>
              <a:rPr lang="en-US" sz="1800" spc="-40" dirty="0">
                <a:latin typeface="BentonSans Regular"/>
                <a:cs typeface="BentonSans Regular"/>
              </a:rPr>
              <a:t> </a:t>
            </a:r>
            <a:r>
              <a:rPr lang="en-US" sz="1800" dirty="0">
                <a:latin typeface="BentonSans Regular"/>
                <a:cs typeface="BentonSans Regular"/>
              </a:rPr>
              <a:t>(“Dr</a:t>
            </a:r>
            <a:r>
              <a:rPr lang="en-US" sz="1800" spc="-75" dirty="0">
                <a:latin typeface="BentonSans Regular"/>
                <a:cs typeface="BentonSans Regular"/>
              </a:rPr>
              <a:t> </a:t>
            </a:r>
            <a:r>
              <a:rPr lang="en-US" sz="1800" spc="-35" dirty="0">
                <a:latin typeface="BentonSans Regular"/>
                <a:cs typeface="BentonSans Regular"/>
              </a:rPr>
              <a:t>Tchaikovsky</a:t>
            </a:r>
            <a:r>
              <a:rPr lang="en-US" sz="1800" spc="5" dirty="0">
                <a:latin typeface="BentonSans Regular"/>
                <a:cs typeface="BentonSans Regular"/>
              </a:rPr>
              <a:t> </a:t>
            </a:r>
            <a:r>
              <a:rPr lang="en-US" sz="1800" dirty="0">
                <a:latin typeface="BentonSans Regular"/>
                <a:cs typeface="BentonSans Regular"/>
              </a:rPr>
              <a:t>has</a:t>
            </a:r>
            <a:r>
              <a:rPr lang="en-US" sz="1800" spc="-20" dirty="0">
                <a:latin typeface="BentonSans Regular"/>
                <a:cs typeface="BentonSans Regular"/>
              </a:rPr>
              <a:t> many </a:t>
            </a:r>
            <a:r>
              <a:rPr lang="en-US" sz="1800" spc="-10" dirty="0">
                <a:latin typeface="BentonSans Regular"/>
                <a:cs typeface="BentonSans Regular"/>
              </a:rPr>
              <a:t>publications”)</a:t>
            </a:r>
            <a:endParaRPr lang="en-US" sz="1800" dirty="0">
              <a:latin typeface="BentonSans Regular"/>
              <a:cs typeface="BentonSans Regular"/>
            </a:endParaRPr>
          </a:p>
          <a:p>
            <a:pPr>
              <a:lnSpc>
                <a:spcPct val="100000"/>
              </a:lnSpc>
              <a:spcBef>
                <a:spcPts val="50"/>
              </a:spcBef>
              <a:buClr>
                <a:srgbClr val="7E7E7E"/>
              </a:buClr>
              <a:buFont typeface="Wingdings"/>
              <a:buChar char=""/>
            </a:pPr>
            <a:endParaRPr lang="en-US" sz="3050" dirty="0">
              <a:latin typeface="BentonSans Regular"/>
              <a:cs typeface="BentonSans Regular"/>
            </a:endParaRPr>
          </a:p>
          <a:p>
            <a:pPr marL="355600" indent="-342900">
              <a:lnSpc>
                <a:spcPct val="100000"/>
              </a:lnSpc>
              <a:buClr>
                <a:srgbClr val="7E7E7E"/>
              </a:buClr>
              <a:buFont typeface="Wingdings"/>
              <a:buChar char=""/>
              <a:tabLst>
                <a:tab pos="354965" algn="l"/>
                <a:tab pos="355600" algn="l"/>
              </a:tabLst>
            </a:pPr>
            <a:r>
              <a:rPr lang="en-US" sz="1800" spc="-10" dirty="0">
                <a:latin typeface="BentonSans Regular"/>
                <a:cs typeface="BentonSans Regular"/>
              </a:rPr>
              <a:t>Personal</a:t>
            </a:r>
            <a:r>
              <a:rPr lang="en-US" sz="1800" spc="-35" dirty="0">
                <a:latin typeface="BentonSans Regular"/>
                <a:cs typeface="BentonSans Regular"/>
              </a:rPr>
              <a:t> </a:t>
            </a:r>
            <a:r>
              <a:rPr lang="en-US" sz="1800" dirty="0">
                <a:latin typeface="BentonSans Regular"/>
                <a:cs typeface="BentonSans Regular"/>
              </a:rPr>
              <a:t>information (Children:</a:t>
            </a:r>
            <a:r>
              <a:rPr lang="en-US" sz="1800" spc="370" dirty="0">
                <a:latin typeface="BentonSans Regular"/>
                <a:cs typeface="BentonSans Regular"/>
              </a:rPr>
              <a:t> </a:t>
            </a:r>
            <a:r>
              <a:rPr lang="en-US" sz="1800" dirty="0">
                <a:latin typeface="BentonSans Regular"/>
                <a:cs typeface="BentonSans Regular"/>
              </a:rPr>
              <a:t>Cain</a:t>
            </a:r>
            <a:r>
              <a:rPr lang="en-US" sz="1800" spc="-20" dirty="0">
                <a:latin typeface="BentonSans Regular"/>
                <a:cs typeface="BentonSans Regular"/>
              </a:rPr>
              <a:t> </a:t>
            </a:r>
            <a:r>
              <a:rPr lang="en-US" sz="1800" dirty="0">
                <a:latin typeface="BentonSans Regular"/>
                <a:cs typeface="BentonSans Regular"/>
              </a:rPr>
              <a:t>(12)</a:t>
            </a:r>
            <a:r>
              <a:rPr lang="en-US" sz="1800" spc="-55" dirty="0">
                <a:latin typeface="BentonSans Regular"/>
                <a:cs typeface="BentonSans Regular"/>
              </a:rPr>
              <a:t> </a:t>
            </a:r>
            <a:r>
              <a:rPr lang="en-US" sz="1800" dirty="0">
                <a:latin typeface="BentonSans Regular"/>
                <a:cs typeface="BentonSans Regular"/>
              </a:rPr>
              <a:t>and</a:t>
            </a:r>
            <a:r>
              <a:rPr lang="en-US" sz="1800" spc="-70" dirty="0">
                <a:latin typeface="BentonSans Regular"/>
                <a:cs typeface="BentonSans Regular"/>
              </a:rPr>
              <a:t> </a:t>
            </a:r>
            <a:r>
              <a:rPr lang="en-US" sz="1800" dirty="0">
                <a:latin typeface="BentonSans Regular"/>
                <a:cs typeface="BentonSans Regular"/>
              </a:rPr>
              <a:t>Abel</a:t>
            </a:r>
            <a:r>
              <a:rPr lang="en-US" sz="1800" spc="-50" dirty="0">
                <a:latin typeface="BentonSans Regular"/>
                <a:cs typeface="BentonSans Regular"/>
              </a:rPr>
              <a:t> </a:t>
            </a:r>
            <a:r>
              <a:rPr lang="en-US" sz="1800" spc="-10" dirty="0">
                <a:latin typeface="BentonSans Regular"/>
                <a:cs typeface="BentonSans Regular"/>
              </a:rPr>
              <a:t>(10)).</a:t>
            </a:r>
            <a:endParaRPr lang="en-US" sz="1800" dirty="0">
              <a:latin typeface="BentonSans Regular"/>
              <a:cs typeface="BentonSans Regular"/>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Defining the dossier</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a:xfrm>
            <a:off x="5190706" y="612290"/>
            <a:ext cx="3810289" cy="1438515"/>
          </a:xfrm>
        </p:spPr>
        <p:txBody>
          <a:bodyPr/>
          <a:lstStyle/>
          <a:p>
            <a:pPr marL="0" indent="0">
              <a:buNone/>
            </a:pPr>
            <a:r>
              <a:rPr lang="en-US" dirty="0"/>
              <a:t>The dossier presents a clear case, with convincing evidence, for your promotion and / or tenure.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706" y="2029374"/>
            <a:ext cx="3933825" cy="3714750"/>
          </a:xfrm>
          <a:prstGeom prst="rect">
            <a:avLst/>
          </a:prstGeom>
        </p:spPr>
      </p:pic>
      <p:sp>
        <p:nvSpPr>
          <p:cNvPr id="8" name="TextBox 7"/>
          <p:cNvSpPr txBox="1"/>
          <p:nvPr/>
        </p:nvSpPr>
        <p:spPr>
          <a:xfrm>
            <a:off x="530027" y="2029374"/>
            <a:ext cx="3820885"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Your Dossier = Your CASE</a:t>
            </a:r>
          </a:p>
          <a:p>
            <a:pPr algn="ctr"/>
            <a:endParaRPr lang="en-US" dirty="0"/>
          </a:p>
          <a:p>
            <a:r>
              <a:rPr lang="en-US" b="1" dirty="0"/>
              <a:t>List</a:t>
            </a:r>
            <a:r>
              <a:rPr lang="en-US" dirty="0"/>
              <a:t> </a:t>
            </a:r>
            <a:r>
              <a:rPr lang="en-US" dirty="0">
                <a:sym typeface="Wingdings" panose="05000000000000000000" pitchFamily="2" charset="2"/>
              </a:rPr>
              <a:t>CV</a:t>
            </a:r>
          </a:p>
          <a:p>
            <a:endParaRPr lang="en-US" dirty="0">
              <a:sym typeface="Wingdings" panose="05000000000000000000" pitchFamily="2" charset="2"/>
            </a:endParaRPr>
          </a:p>
          <a:p>
            <a:r>
              <a:rPr lang="en-US" b="1" dirty="0">
                <a:sym typeface="Wingdings" panose="05000000000000000000" pitchFamily="2" charset="2"/>
              </a:rPr>
              <a:t>Argument</a:t>
            </a:r>
            <a:r>
              <a:rPr lang="en-US" dirty="0">
                <a:sym typeface="Wingdings" panose="05000000000000000000" pitchFamily="2" charset="2"/>
              </a:rPr>
              <a:t> Candidate statement</a:t>
            </a:r>
          </a:p>
          <a:p>
            <a:endParaRPr lang="en-US" dirty="0">
              <a:sym typeface="Wingdings" panose="05000000000000000000" pitchFamily="2" charset="2"/>
            </a:endParaRPr>
          </a:p>
          <a:p>
            <a:r>
              <a:rPr lang="en-US" b="1" dirty="0">
                <a:sym typeface="Wingdings" panose="05000000000000000000" pitchFamily="2" charset="2"/>
              </a:rPr>
              <a:t>Substantiation </a:t>
            </a:r>
            <a:r>
              <a:rPr lang="en-US" dirty="0">
                <a:sym typeface="Wingdings" panose="05000000000000000000" pitchFamily="2" charset="2"/>
              </a:rPr>
              <a:t>(documentation and details)  main dossier</a:t>
            </a:r>
          </a:p>
          <a:p>
            <a:endParaRPr lang="en-US" dirty="0">
              <a:sym typeface="Wingdings" panose="05000000000000000000" pitchFamily="2" charset="2"/>
            </a:endParaRPr>
          </a:p>
          <a:p>
            <a:r>
              <a:rPr lang="en-US" b="1" dirty="0">
                <a:sym typeface="Wingdings" panose="05000000000000000000" pitchFamily="2" charset="2"/>
              </a:rPr>
              <a:t>Raw materials </a:t>
            </a:r>
            <a:r>
              <a:rPr lang="en-US" dirty="0">
                <a:sym typeface="Wingdings" panose="05000000000000000000" pitchFamily="2" charset="2"/>
              </a:rPr>
              <a:t> appendices</a:t>
            </a:r>
          </a:p>
          <a:p>
            <a:endParaRPr lang="en-US" dirty="0"/>
          </a:p>
          <a:p>
            <a:pPr algn="ctr"/>
            <a:endParaRPr lang="en-US" dirty="0"/>
          </a:p>
        </p:txBody>
      </p:sp>
    </p:spTree>
    <p:extLst>
      <p:ext uri="{BB962C8B-B14F-4D97-AF65-F5344CB8AC3E}">
        <p14:creationId xmlns:p14="http://schemas.microsoft.com/office/powerpoint/2010/main" val="16523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Effectively presented</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normAutofit/>
          </a:bodyPr>
          <a:lstStyle/>
          <a:p>
            <a:pPr marL="285750" indent="-285750">
              <a:spcAft>
                <a:spcPts val="0"/>
              </a:spcAft>
              <a:buFont typeface="Arial" panose="020B0604020202020204" pitchFamily="34" charset="0"/>
              <a:buChar char="•"/>
            </a:pPr>
            <a:r>
              <a:rPr lang="en-US" sz="2400" dirty="0">
                <a:latin typeface="BentonSans (Body)"/>
              </a:rPr>
              <a:t>Fulfills all of the technical requirements</a:t>
            </a:r>
          </a:p>
          <a:p>
            <a:pPr marL="685800" lvl="1">
              <a:spcAft>
                <a:spcPts val="0"/>
              </a:spcAft>
              <a:buFont typeface="Arial" panose="020B0604020202020204" pitchFamily="34" charset="0"/>
              <a:buChar char="•"/>
            </a:pPr>
            <a:r>
              <a:rPr lang="en-US" sz="2000" dirty="0">
                <a:latin typeface="BentonSans (Body)"/>
              </a:rPr>
              <a:t>This shows readers that you respect the process and their time and effort</a:t>
            </a:r>
          </a:p>
          <a:p>
            <a:pPr marL="285750" indent="-285750">
              <a:spcAft>
                <a:spcPts val="0"/>
              </a:spcAft>
              <a:buFont typeface="Arial" panose="020B0604020202020204" pitchFamily="34" charset="0"/>
              <a:buChar char="•"/>
            </a:pPr>
            <a:r>
              <a:rPr lang="en-US" sz="2400" dirty="0">
                <a:latin typeface="BentonSans (Body)"/>
              </a:rPr>
              <a:t>Avoids editing or typographical errors</a:t>
            </a:r>
          </a:p>
          <a:p>
            <a:pPr marL="685800" lvl="1">
              <a:spcAft>
                <a:spcPts val="0"/>
              </a:spcAft>
              <a:buFont typeface="Arial" panose="020B0604020202020204" pitchFamily="34" charset="0"/>
              <a:buChar char="•"/>
            </a:pPr>
            <a:r>
              <a:rPr lang="en-US" sz="2000" dirty="0">
                <a:latin typeface="BentonSans (Body)"/>
              </a:rPr>
              <a:t>Errors cause your readers to slow down, to stumble and eventually to get irritated</a:t>
            </a:r>
          </a:p>
          <a:p>
            <a:pPr marL="285750" indent="-285750">
              <a:spcAft>
                <a:spcPts val="0"/>
              </a:spcAft>
              <a:buFont typeface="Arial" panose="020B0604020202020204" pitchFamily="34" charset="0"/>
              <a:buChar char="•"/>
            </a:pPr>
            <a:r>
              <a:rPr lang="en-US" sz="2400" dirty="0">
                <a:latin typeface="BentonSans (Body)"/>
              </a:rPr>
              <a:t>Presents sufficient information but </a:t>
            </a:r>
            <a:r>
              <a:rPr lang="en-US" sz="2400" b="1" dirty="0">
                <a:latin typeface="BentonSans (Body)"/>
              </a:rPr>
              <a:t>not too much </a:t>
            </a:r>
          </a:p>
          <a:p>
            <a:pPr marL="685800" lvl="1">
              <a:spcAft>
                <a:spcPts val="0"/>
              </a:spcAft>
              <a:buFont typeface="Arial" panose="020B0604020202020204" pitchFamily="34" charset="0"/>
              <a:buChar char="•"/>
            </a:pPr>
            <a:r>
              <a:rPr lang="en-US" sz="2000" dirty="0">
                <a:latin typeface="BentonSans (Body)"/>
              </a:rPr>
              <a:t>Massive, undifferentiated information causes your readers to miss your main points</a:t>
            </a:r>
          </a:p>
        </p:txBody>
      </p:sp>
      <p:sp>
        <p:nvSpPr>
          <p:cNvPr id="5" name="TextBox 4">
            <a:extLst>
              <a:ext uri="{FF2B5EF4-FFF2-40B4-BE49-F238E27FC236}">
                <a16:creationId xmlns:a16="http://schemas.microsoft.com/office/drawing/2014/main" id="{7CB356D4-63F2-1D47-A605-8C3306DB861C}"/>
              </a:ext>
            </a:extLst>
          </p:cNvPr>
          <p:cNvSpPr txBox="1"/>
          <p:nvPr/>
        </p:nvSpPr>
        <p:spPr>
          <a:xfrm>
            <a:off x="5696608" y="694323"/>
            <a:ext cx="31945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hlinkClick r:id="rId2"/>
              </a:rPr>
              <a:t>Sample Dossiers</a:t>
            </a:r>
            <a:r>
              <a:rPr lang="en-US" dirty="0"/>
              <a:t> </a:t>
            </a:r>
          </a:p>
          <a:p>
            <a:r>
              <a:rPr lang="en-US" dirty="0"/>
              <a:t>must be logged into IU Login</a:t>
            </a:r>
          </a:p>
        </p:txBody>
      </p:sp>
    </p:spTree>
    <p:extLst>
      <p:ext uri="{BB962C8B-B14F-4D97-AF65-F5344CB8AC3E}">
        <p14:creationId xmlns:p14="http://schemas.microsoft.com/office/powerpoint/2010/main" val="177672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3" name="object 3"/>
          <p:cNvGrpSpPr/>
          <p:nvPr/>
        </p:nvGrpSpPr>
        <p:grpSpPr>
          <a:xfrm>
            <a:off x="635508" y="5116067"/>
            <a:ext cx="8509000" cy="1742439"/>
            <a:chOff x="635508" y="5116067"/>
            <a:chExt cx="8509000" cy="1742439"/>
          </a:xfrm>
        </p:grpSpPr>
        <p:sp>
          <p:nvSpPr>
            <p:cNvPr id="4" name="object 4"/>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5" name="object 5"/>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6" name="object 6"/>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pic>
          <p:nvPicPr>
            <p:cNvPr id="7" name="object 7"/>
            <p:cNvPicPr/>
            <p:nvPr/>
          </p:nvPicPr>
          <p:blipFill>
            <a:blip r:embed="rId2" cstate="print"/>
            <a:stretch>
              <a:fillRect/>
            </a:stretch>
          </p:blipFill>
          <p:spPr>
            <a:xfrm>
              <a:off x="4619243" y="5116067"/>
              <a:ext cx="2584703" cy="1296923"/>
            </a:xfrm>
            <a:prstGeom prst="rect">
              <a:avLst/>
            </a:prstGeom>
          </p:spPr>
        </p:pic>
        <p:pic>
          <p:nvPicPr>
            <p:cNvPr id="8" name="object 8"/>
            <p:cNvPicPr/>
            <p:nvPr/>
          </p:nvPicPr>
          <p:blipFill>
            <a:blip r:embed="rId3" cstate="print"/>
            <a:stretch>
              <a:fillRect/>
            </a:stretch>
          </p:blipFill>
          <p:spPr>
            <a:xfrm>
              <a:off x="4681728" y="5659894"/>
              <a:ext cx="1039367" cy="721093"/>
            </a:xfrm>
            <a:prstGeom prst="rect">
              <a:avLst/>
            </a:prstGeom>
          </p:spPr>
        </p:pic>
        <p:pic>
          <p:nvPicPr>
            <p:cNvPr id="9" name="object 9"/>
            <p:cNvPicPr/>
            <p:nvPr/>
          </p:nvPicPr>
          <p:blipFill>
            <a:blip r:embed="rId4" cstate="print"/>
            <a:stretch>
              <a:fillRect/>
            </a:stretch>
          </p:blipFill>
          <p:spPr>
            <a:xfrm>
              <a:off x="5686043" y="5266943"/>
              <a:ext cx="35051" cy="118364"/>
            </a:xfrm>
            <a:prstGeom prst="rect">
              <a:avLst/>
            </a:prstGeom>
          </p:spPr>
        </p:pic>
        <p:pic>
          <p:nvPicPr>
            <p:cNvPr id="10" name="object 10"/>
            <p:cNvPicPr/>
            <p:nvPr/>
          </p:nvPicPr>
          <p:blipFill>
            <a:blip r:embed="rId5" cstate="print"/>
            <a:stretch>
              <a:fillRect/>
            </a:stretch>
          </p:blipFill>
          <p:spPr>
            <a:xfrm>
              <a:off x="4666487" y="5139931"/>
              <a:ext cx="2490596" cy="1202956"/>
            </a:xfrm>
            <a:prstGeom prst="rect">
              <a:avLst/>
            </a:prstGeom>
          </p:spPr>
        </p:pic>
        <p:sp>
          <p:nvSpPr>
            <p:cNvPr id="11" name="object 11"/>
            <p:cNvSpPr/>
            <p:nvPr/>
          </p:nvSpPr>
          <p:spPr>
            <a:xfrm>
              <a:off x="4666487" y="5139931"/>
              <a:ext cx="2491105" cy="1203325"/>
            </a:xfrm>
            <a:custGeom>
              <a:avLst/>
              <a:gdLst/>
              <a:ahLst/>
              <a:cxnLst/>
              <a:rect l="l" t="t" r="r" b="b"/>
              <a:pathLst>
                <a:path w="2491104" h="1203325">
                  <a:moveTo>
                    <a:pt x="0" y="53860"/>
                  </a:moveTo>
                  <a:lnTo>
                    <a:pt x="594741" y="53860"/>
                  </a:lnTo>
                  <a:lnTo>
                    <a:pt x="849630" y="53860"/>
                  </a:lnTo>
                  <a:lnTo>
                    <a:pt x="1019556" y="53860"/>
                  </a:lnTo>
                  <a:lnTo>
                    <a:pt x="1019556" y="245376"/>
                  </a:lnTo>
                  <a:lnTo>
                    <a:pt x="2490597" y="0"/>
                  </a:lnTo>
                  <a:lnTo>
                    <a:pt x="1019556" y="532650"/>
                  </a:lnTo>
                  <a:lnTo>
                    <a:pt x="1019556" y="1202956"/>
                  </a:lnTo>
                  <a:lnTo>
                    <a:pt x="849630" y="1202956"/>
                  </a:lnTo>
                  <a:lnTo>
                    <a:pt x="594741" y="1202956"/>
                  </a:lnTo>
                  <a:lnTo>
                    <a:pt x="0" y="1202956"/>
                  </a:lnTo>
                  <a:lnTo>
                    <a:pt x="0" y="532650"/>
                  </a:lnTo>
                  <a:lnTo>
                    <a:pt x="0" y="245376"/>
                  </a:lnTo>
                  <a:lnTo>
                    <a:pt x="0" y="53860"/>
                  </a:lnTo>
                  <a:close/>
                </a:path>
              </a:pathLst>
            </a:custGeom>
            <a:ln w="9525">
              <a:solidFill>
                <a:srgbClr val="000000"/>
              </a:solidFill>
            </a:ln>
          </p:spPr>
          <p:txBody>
            <a:bodyPr wrap="square" lIns="0" tIns="0" rIns="0" bIns="0" rtlCol="0"/>
            <a:lstStyle/>
            <a:p>
              <a:endParaRPr/>
            </a:p>
          </p:txBody>
        </p:sp>
      </p:grpSp>
      <p:sp>
        <p:nvSpPr>
          <p:cNvPr id="12" name="object 12"/>
          <p:cNvSpPr txBox="1"/>
          <p:nvPr/>
        </p:nvSpPr>
        <p:spPr>
          <a:xfrm>
            <a:off x="541781" y="1046225"/>
            <a:ext cx="3408045" cy="923925"/>
          </a:xfrm>
          <a:prstGeom prst="rect">
            <a:avLst/>
          </a:prstGeom>
          <a:ln w="25400">
            <a:solidFill>
              <a:srgbClr val="000000"/>
            </a:solidFill>
          </a:ln>
        </p:spPr>
        <p:txBody>
          <a:bodyPr vert="horz" wrap="square" lIns="0" tIns="29209" rIns="0" bIns="0" rtlCol="0">
            <a:spAutoFit/>
          </a:bodyPr>
          <a:lstStyle/>
          <a:p>
            <a:pPr marL="89535">
              <a:lnSpc>
                <a:spcPct val="100000"/>
              </a:lnSpc>
              <a:spcBef>
                <a:spcPts val="229"/>
              </a:spcBef>
            </a:pPr>
            <a:r>
              <a:rPr sz="1800" spc="-130" dirty="0">
                <a:latin typeface="Arial"/>
                <a:cs typeface="Arial"/>
              </a:rPr>
              <a:t>Wow,</a:t>
            </a:r>
            <a:r>
              <a:rPr sz="1800" spc="-65" dirty="0">
                <a:latin typeface="Arial"/>
                <a:cs typeface="Arial"/>
              </a:rPr>
              <a:t> </a:t>
            </a:r>
            <a:r>
              <a:rPr sz="1800" spc="-60" dirty="0">
                <a:latin typeface="Arial"/>
                <a:cs typeface="Arial"/>
              </a:rPr>
              <a:t>you’re</a:t>
            </a:r>
            <a:r>
              <a:rPr sz="1800" spc="-65" dirty="0">
                <a:latin typeface="Arial"/>
                <a:cs typeface="Arial"/>
              </a:rPr>
              <a:t> </a:t>
            </a:r>
            <a:r>
              <a:rPr sz="1800" spc="-10" dirty="0">
                <a:latin typeface="Arial"/>
                <a:cs typeface="Arial"/>
              </a:rPr>
              <a:t>amazing</a:t>
            </a:r>
            <a:endParaRPr sz="1800">
              <a:latin typeface="Arial"/>
              <a:cs typeface="Arial"/>
            </a:endParaRPr>
          </a:p>
          <a:p>
            <a:pPr>
              <a:lnSpc>
                <a:spcPct val="100000"/>
              </a:lnSpc>
              <a:spcBef>
                <a:spcPts val="35"/>
              </a:spcBef>
            </a:pPr>
            <a:endParaRPr sz="1850">
              <a:latin typeface="Arial"/>
              <a:cs typeface="Arial"/>
            </a:endParaRPr>
          </a:p>
          <a:p>
            <a:pPr marL="2207895">
              <a:lnSpc>
                <a:spcPct val="100000"/>
              </a:lnSpc>
            </a:pPr>
            <a:r>
              <a:rPr sz="1800" spc="-130" dirty="0">
                <a:latin typeface="Arial"/>
                <a:cs typeface="Arial"/>
              </a:rPr>
              <a:t>This</a:t>
            </a:r>
            <a:r>
              <a:rPr sz="1800" spc="-70" dirty="0">
                <a:latin typeface="Arial"/>
                <a:cs typeface="Arial"/>
              </a:rPr>
              <a:t> </a:t>
            </a:r>
            <a:r>
              <a:rPr sz="1800" spc="-105" dirty="0">
                <a:latin typeface="Arial"/>
                <a:cs typeface="Arial"/>
              </a:rPr>
              <a:t>is</a:t>
            </a:r>
            <a:r>
              <a:rPr sz="1800" spc="-65" dirty="0">
                <a:latin typeface="Arial"/>
                <a:cs typeface="Arial"/>
              </a:rPr>
              <a:t> </a:t>
            </a:r>
            <a:r>
              <a:rPr sz="1800" spc="-20" dirty="0">
                <a:latin typeface="Arial"/>
                <a:cs typeface="Arial"/>
              </a:rPr>
              <a:t>easy!</a:t>
            </a:r>
            <a:endParaRPr sz="1800">
              <a:latin typeface="Arial"/>
              <a:cs typeface="Arial"/>
            </a:endParaRPr>
          </a:p>
        </p:txBody>
      </p:sp>
      <p:sp>
        <p:nvSpPr>
          <p:cNvPr id="13" name="object 13"/>
          <p:cNvSpPr txBox="1"/>
          <p:nvPr/>
        </p:nvSpPr>
        <p:spPr>
          <a:xfrm>
            <a:off x="3028950" y="2532126"/>
            <a:ext cx="4267200" cy="923925"/>
          </a:xfrm>
          <a:prstGeom prst="rect">
            <a:avLst/>
          </a:prstGeom>
          <a:ln w="25400">
            <a:solidFill>
              <a:srgbClr val="000000"/>
            </a:solidFill>
          </a:ln>
        </p:spPr>
        <p:txBody>
          <a:bodyPr vert="horz" wrap="square" lIns="0" tIns="29845" rIns="0" bIns="0" rtlCol="0">
            <a:spAutoFit/>
          </a:bodyPr>
          <a:lstStyle/>
          <a:p>
            <a:pPr marL="90805">
              <a:lnSpc>
                <a:spcPct val="100000"/>
              </a:lnSpc>
              <a:spcBef>
                <a:spcPts val="235"/>
              </a:spcBef>
            </a:pPr>
            <a:r>
              <a:rPr sz="1800" spc="-170" dirty="0">
                <a:latin typeface="Arial"/>
                <a:cs typeface="Arial"/>
              </a:rPr>
              <a:t>Okay,</a:t>
            </a:r>
            <a:r>
              <a:rPr sz="1800" spc="-75" dirty="0">
                <a:latin typeface="Arial"/>
                <a:cs typeface="Arial"/>
              </a:rPr>
              <a:t> </a:t>
            </a:r>
            <a:r>
              <a:rPr sz="1800" spc="-110" dirty="0">
                <a:latin typeface="Arial"/>
                <a:cs typeface="Arial"/>
              </a:rPr>
              <a:t>managed</a:t>
            </a:r>
            <a:r>
              <a:rPr sz="1800" spc="-70" dirty="0">
                <a:latin typeface="Arial"/>
                <a:cs typeface="Arial"/>
              </a:rPr>
              <a:t> </a:t>
            </a:r>
            <a:r>
              <a:rPr sz="1800" dirty="0">
                <a:latin typeface="Arial"/>
                <a:cs typeface="Arial"/>
              </a:rPr>
              <a:t>to</a:t>
            </a:r>
            <a:r>
              <a:rPr sz="1800" spc="-75" dirty="0">
                <a:latin typeface="Arial"/>
                <a:cs typeface="Arial"/>
              </a:rPr>
              <a:t> </a:t>
            </a:r>
            <a:r>
              <a:rPr sz="1800" spc="-90" dirty="0">
                <a:latin typeface="Arial"/>
                <a:cs typeface="Arial"/>
              </a:rPr>
              <a:t>cover</a:t>
            </a:r>
            <a:r>
              <a:rPr sz="1800" spc="-85" dirty="0">
                <a:latin typeface="Arial"/>
                <a:cs typeface="Arial"/>
              </a:rPr>
              <a:t> </a:t>
            </a:r>
            <a:r>
              <a:rPr sz="1800" spc="-20" dirty="0">
                <a:latin typeface="Arial"/>
                <a:cs typeface="Arial"/>
              </a:rPr>
              <a:t>the</a:t>
            </a:r>
            <a:r>
              <a:rPr sz="1800" spc="-60" dirty="0">
                <a:latin typeface="Arial"/>
                <a:cs typeface="Arial"/>
              </a:rPr>
              <a:t> </a:t>
            </a:r>
            <a:r>
              <a:rPr sz="1800" spc="-10" dirty="0">
                <a:latin typeface="Arial"/>
                <a:cs typeface="Arial"/>
              </a:rPr>
              <a:t>basics</a:t>
            </a:r>
            <a:endParaRPr sz="1800">
              <a:latin typeface="Arial"/>
              <a:cs typeface="Arial"/>
            </a:endParaRPr>
          </a:p>
          <a:p>
            <a:pPr>
              <a:lnSpc>
                <a:spcPct val="100000"/>
              </a:lnSpc>
              <a:spcBef>
                <a:spcPts val="35"/>
              </a:spcBef>
            </a:pPr>
            <a:endParaRPr sz="1850">
              <a:latin typeface="Arial"/>
              <a:cs typeface="Arial"/>
            </a:endParaRPr>
          </a:p>
          <a:p>
            <a:pPr marL="2129790">
              <a:lnSpc>
                <a:spcPct val="100000"/>
              </a:lnSpc>
            </a:pPr>
            <a:r>
              <a:rPr sz="1800" spc="-55" dirty="0">
                <a:latin typeface="Arial"/>
                <a:cs typeface="Arial"/>
              </a:rPr>
              <a:t>I</a:t>
            </a:r>
            <a:r>
              <a:rPr sz="1800" spc="-70" dirty="0">
                <a:latin typeface="Arial"/>
                <a:cs typeface="Arial"/>
              </a:rPr>
              <a:t> </a:t>
            </a:r>
            <a:r>
              <a:rPr sz="1800" spc="-55" dirty="0">
                <a:latin typeface="Arial"/>
                <a:cs typeface="Arial"/>
              </a:rPr>
              <a:t>found</a:t>
            </a:r>
            <a:r>
              <a:rPr sz="1800" spc="-60" dirty="0">
                <a:latin typeface="Arial"/>
                <a:cs typeface="Arial"/>
              </a:rPr>
              <a:t> </a:t>
            </a:r>
            <a:r>
              <a:rPr sz="1800" spc="-45" dirty="0">
                <a:latin typeface="Arial"/>
                <a:cs typeface="Arial"/>
              </a:rPr>
              <a:t>what</a:t>
            </a:r>
            <a:r>
              <a:rPr sz="1800" spc="-75" dirty="0">
                <a:latin typeface="Arial"/>
                <a:cs typeface="Arial"/>
              </a:rPr>
              <a:t> </a:t>
            </a:r>
            <a:r>
              <a:rPr sz="1800" spc="-55" dirty="0">
                <a:latin typeface="Arial"/>
                <a:cs typeface="Arial"/>
              </a:rPr>
              <a:t>I</a:t>
            </a:r>
            <a:r>
              <a:rPr sz="1800" spc="-70" dirty="0">
                <a:latin typeface="Arial"/>
                <a:cs typeface="Arial"/>
              </a:rPr>
              <a:t> </a:t>
            </a:r>
            <a:r>
              <a:rPr sz="1800" spc="-10" dirty="0">
                <a:latin typeface="Arial"/>
                <a:cs typeface="Arial"/>
              </a:rPr>
              <a:t>needed</a:t>
            </a:r>
            <a:endParaRPr sz="1800">
              <a:latin typeface="Arial"/>
              <a:cs typeface="Arial"/>
            </a:endParaRPr>
          </a:p>
        </p:txBody>
      </p:sp>
      <p:sp>
        <p:nvSpPr>
          <p:cNvPr id="14" name="object 14"/>
          <p:cNvSpPr txBox="1"/>
          <p:nvPr/>
        </p:nvSpPr>
        <p:spPr>
          <a:xfrm>
            <a:off x="4499609" y="4129278"/>
            <a:ext cx="4551045" cy="923925"/>
          </a:xfrm>
          <a:prstGeom prst="rect">
            <a:avLst/>
          </a:prstGeom>
          <a:ln w="25400">
            <a:solidFill>
              <a:srgbClr val="000000"/>
            </a:solidFill>
          </a:ln>
        </p:spPr>
        <p:txBody>
          <a:bodyPr vert="horz" wrap="square" lIns="0" tIns="29844" rIns="0" bIns="0" rtlCol="0">
            <a:spAutoFit/>
          </a:bodyPr>
          <a:lstStyle/>
          <a:p>
            <a:pPr marL="90170">
              <a:lnSpc>
                <a:spcPct val="100000"/>
              </a:lnSpc>
              <a:spcBef>
                <a:spcPts val="234"/>
              </a:spcBef>
            </a:pPr>
            <a:r>
              <a:rPr sz="1800" spc="-10" dirty="0">
                <a:latin typeface="Arial"/>
                <a:cs typeface="Arial"/>
              </a:rPr>
              <a:t>Seriously?</a:t>
            </a:r>
            <a:endParaRPr sz="1800">
              <a:latin typeface="Arial"/>
              <a:cs typeface="Arial"/>
            </a:endParaRPr>
          </a:p>
          <a:p>
            <a:pPr>
              <a:lnSpc>
                <a:spcPct val="100000"/>
              </a:lnSpc>
              <a:spcBef>
                <a:spcPts val="30"/>
              </a:spcBef>
            </a:pPr>
            <a:endParaRPr sz="1850">
              <a:latin typeface="Arial"/>
              <a:cs typeface="Arial"/>
            </a:endParaRPr>
          </a:p>
          <a:p>
            <a:pPr marL="565150">
              <a:lnSpc>
                <a:spcPct val="100000"/>
              </a:lnSpc>
            </a:pPr>
            <a:r>
              <a:rPr sz="1800" spc="-70" dirty="0">
                <a:latin typeface="Arial"/>
                <a:cs typeface="Arial"/>
              </a:rPr>
              <a:t>But</a:t>
            </a:r>
            <a:r>
              <a:rPr sz="1800" spc="-80" dirty="0">
                <a:latin typeface="Arial"/>
                <a:cs typeface="Arial"/>
              </a:rPr>
              <a:t> no,</a:t>
            </a:r>
            <a:r>
              <a:rPr sz="1800" spc="-75" dirty="0">
                <a:latin typeface="Arial"/>
                <a:cs typeface="Arial"/>
              </a:rPr>
              <a:t> </a:t>
            </a:r>
            <a:r>
              <a:rPr sz="1800" spc="-60" dirty="0">
                <a:latin typeface="Arial"/>
                <a:cs typeface="Arial"/>
              </a:rPr>
              <a:t>we’re </a:t>
            </a:r>
            <a:r>
              <a:rPr sz="1800" dirty="0">
                <a:latin typeface="Arial"/>
                <a:cs typeface="Arial"/>
              </a:rPr>
              <a:t>not</a:t>
            </a:r>
            <a:r>
              <a:rPr sz="1800" spc="-70" dirty="0">
                <a:latin typeface="Arial"/>
                <a:cs typeface="Arial"/>
              </a:rPr>
              <a:t> </a:t>
            </a:r>
            <a:r>
              <a:rPr sz="1800" spc="-100" dirty="0">
                <a:latin typeface="Arial"/>
                <a:cs typeface="Arial"/>
              </a:rPr>
              <a:t>going</a:t>
            </a:r>
            <a:r>
              <a:rPr sz="1800" spc="-70" dirty="0">
                <a:latin typeface="Arial"/>
                <a:cs typeface="Arial"/>
              </a:rPr>
              <a:t> </a:t>
            </a:r>
            <a:r>
              <a:rPr sz="1800" dirty="0">
                <a:latin typeface="Arial"/>
                <a:cs typeface="Arial"/>
              </a:rPr>
              <a:t>to</a:t>
            </a:r>
            <a:r>
              <a:rPr sz="1800" spc="-80" dirty="0">
                <a:latin typeface="Arial"/>
                <a:cs typeface="Arial"/>
              </a:rPr>
              <a:t> </a:t>
            </a:r>
            <a:r>
              <a:rPr sz="1800" spc="-25" dirty="0">
                <a:latin typeface="Arial"/>
                <a:cs typeface="Arial"/>
              </a:rPr>
              <a:t>fail</a:t>
            </a:r>
            <a:r>
              <a:rPr sz="1800" spc="-75" dirty="0">
                <a:latin typeface="Arial"/>
                <a:cs typeface="Arial"/>
              </a:rPr>
              <a:t> </a:t>
            </a:r>
            <a:r>
              <a:rPr sz="1800" spc="-90" dirty="0">
                <a:latin typeface="Arial"/>
                <a:cs typeface="Arial"/>
              </a:rPr>
              <a:t>you</a:t>
            </a:r>
            <a:r>
              <a:rPr sz="1800" spc="-60" dirty="0">
                <a:latin typeface="Arial"/>
                <a:cs typeface="Arial"/>
              </a:rPr>
              <a:t> </a:t>
            </a:r>
            <a:r>
              <a:rPr sz="1800" spc="-10" dirty="0">
                <a:latin typeface="Arial"/>
                <a:cs typeface="Arial"/>
              </a:rPr>
              <a:t>for</a:t>
            </a:r>
            <a:r>
              <a:rPr sz="1800" spc="-85" dirty="0">
                <a:latin typeface="Arial"/>
                <a:cs typeface="Arial"/>
              </a:rPr>
              <a:t> </a:t>
            </a:r>
            <a:r>
              <a:rPr sz="1800" spc="-20" dirty="0">
                <a:latin typeface="Arial"/>
                <a:cs typeface="Arial"/>
              </a:rPr>
              <a:t>that</a:t>
            </a:r>
            <a:endParaRPr sz="1800">
              <a:latin typeface="Arial"/>
              <a:cs typeface="Arial"/>
            </a:endParaRPr>
          </a:p>
        </p:txBody>
      </p:sp>
      <p:sp>
        <p:nvSpPr>
          <p:cNvPr id="15" name="object 15"/>
          <p:cNvSpPr/>
          <p:nvPr/>
        </p:nvSpPr>
        <p:spPr>
          <a:xfrm>
            <a:off x="4562589" y="295325"/>
            <a:ext cx="3033395" cy="864235"/>
          </a:xfrm>
          <a:custGeom>
            <a:avLst/>
            <a:gdLst/>
            <a:ahLst/>
            <a:cxnLst/>
            <a:rect l="l" t="t" r="r" b="b"/>
            <a:pathLst>
              <a:path w="3033395" h="864235">
                <a:moveTo>
                  <a:pt x="9410" y="14046"/>
                </a:moveTo>
                <a:lnTo>
                  <a:pt x="48925" y="14888"/>
                </a:lnTo>
                <a:lnTo>
                  <a:pt x="95494" y="17312"/>
                </a:lnTo>
                <a:lnTo>
                  <a:pt x="147367" y="20656"/>
                </a:lnTo>
                <a:lnTo>
                  <a:pt x="202794" y="24256"/>
                </a:lnTo>
                <a:lnTo>
                  <a:pt x="260028" y="27448"/>
                </a:lnTo>
                <a:lnTo>
                  <a:pt x="317319" y="29567"/>
                </a:lnTo>
                <a:lnTo>
                  <a:pt x="372918" y="29950"/>
                </a:lnTo>
                <a:lnTo>
                  <a:pt x="425077" y="27934"/>
                </a:lnTo>
                <a:lnTo>
                  <a:pt x="472045" y="22854"/>
                </a:lnTo>
                <a:lnTo>
                  <a:pt x="512076" y="14046"/>
                </a:lnTo>
                <a:lnTo>
                  <a:pt x="551383" y="5504"/>
                </a:lnTo>
                <a:lnTo>
                  <a:pt x="596370" y="1102"/>
                </a:lnTo>
                <a:lnTo>
                  <a:pt x="645570" y="0"/>
                </a:lnTo>
                <a:lnTo>
                  <a:pt x="697513" y="1356"/>
                </a:lnTo>
                <a:lnTo>
                  <a:pt x="750732" y="4331"/>
                </a:lnTo>
                <a:lnTo>
                  <a:pt x="803759" y="8082"/>
                </a:lnTo>
                <a:lnTo>
                  <a:pt x="855125" y="11771"/>
                </a:lnTo>
                <a:lnTo>
                  <a:pt x="903363" y="14554"/>
                </a:lnTo>
                <a:lnTo>
                  <a:pt x="947003" y="15593"/>
                </a:lnTo>
                <a:lnTo>
                  <a:pt x="984579" y="14046"/>
                </a:lnTo>
                <a:lnTo>
                  <a:pt x="1017675" y="12360"/>
                </a:lnTo>
                <a:lnTo>
                  <a:pt x="1054826" y="12619"/>
                </a:lnTo>
                <a:lnTo>
                  <a:pt x="1095705" y="14287"/>
                </a:lnTo>
                <a:lnTo>
                  <a:pt x="1139981" y="16828"/>
                </a:lnTo>
                <a:lnTo>
                  <a:pt x="1187325" y="19706"/>
                </a:lnTo>
                <a:lnTo>
                  <a:pt x="1237410" y="22385"/>
                </a:lnTo>
                <a:lnTo>
                  <a:pt x="1289905" y="24330"/>
                </a:lnTo>
                <a:lnTo>
                  <a:pt x="1344481" y="25004"/>
                </a:lnTo>
                <a:lnTo>
                  <a:pt x="1400809" y="23872"/>
                </a:lnTo>
                <a:lnTo>
                  <a:pt x="1458561" y="20398"/>
                </a:lnTo>
                <a:lnTo>
                  <a:pt x="1517408" y="14046"/>
                </a:lnTo>
                <a:lnTo>
                  <a:pt x="1576850" y="7753"/>
                </a:lnTo>
                <a:lnTo>
                  <a:pt x="1636246" y="4431"/>
                </a:lnTo>
                <a:lnTo>
                  <a:pt x="1695061" y="3510"/>
                </a:lnTo>
                <a:lnTo>
                  <a:pt x="1752759" y="4419"/>
                </a:lnTo>
                <a:lnTo>
                  <a:pt x="1808805" y="6587"/>
                </a:lnTo>
                <a:lnTo>
                  <a:pt x="1862663" y="9442"/>
                </a:lnTo>
                <a:lnTo>
                  <a:pt x="1913798" y="12414"/>
                </a:lnTo>
                <a:lnTo>
                  <a:pt x="1961674" y="14932"/>
                </a:lnTo>
                <a:lnTo>
                  <a:pt x="2005757" y="16423"/>
                </a:lnTo>
                <a:lnTo>
                  <a:pt x="2045510" y="16319"/>
                </a:lnTo>
                <a:lnTo>
                  <a:pt x="2080399" y="14046"/>
                </a:lnTo>
                <a:lnTo>
                  <a:pt x="2116808" y="11040"/>
                </a:lnTo>
                <a:lnTo>
                  <a:pt x="2155281" y="9600"/>
                </a:lnTo>
                <a:lnTo>
                  <a:pt x="2196198" y="9389"/>
                </a:lnTo>
                <a:lnTo>
                  <a:pt x="2239940" y="10070"/>
                </a:lnTo>
                <a:lnTo>
                  <a:pt x="2286888" y="11308"/>
                </a:lnTo>
                <a:lnTo>
                  <a:pt x="2337424" y="12764"/>
                </a:lnTo>
                <a:lnTo>
                  <a:pt x="2391928" y="14103"/>
                </a:lnTo>
                <a:lnTo>
                  <a:pt x="2450782" y="14987"/>
                </a:lnTo>
                <a:lnTo>
                  <a:pt x="2514367" y="15081"/>
                </a:lnTo>
                <a:lnTo>
                  <a:pt x="2583065" y="14046"/>
                </a:lnTo>
                <a:lnTo>
                  <a:pt x="2655781" y="13888"/>
                </a:lnTo>
                <a:lnTo>
                  <a:pt x="2716936" y="16451"/>
                </a:lnTo>
                <a:lnTo>
                  <a:pt x="2768959" y="20585"/>
                </a:lnTo>
                <a:lnTo>
                  <a:pt x="2814280" y="25142"/>
                </a:lnTo>
                <a:lnTo>
                  <a:pt x="2855329" y="28971"/>
                </a:lnTo>
                <a:lnTo>
                  <a:pt x="2894536" y="30926"/>
                </a:lnTo>
                <a:lnTo>
                  <a:pt x="2934332" y="29856"/>
                </a:lnTo>
                <a:lnTo>
                  <a:pt x="2977145" y="24612"/>
                </a:lnTo>
                <a:lnTo>
                  <a:pt x="3025406" y="14046"/>
                </a:lnTo>
                <a:lnTo>
                  <a:pt x="3024985" y="80667"/>
                </a:lnTo>
                <a:lnTo>
                  <a:pt x="3023129" y="140624"/>
                </a:lnTo>
                <a:lnTo>
                  <a:pt x="3020614" y="194715"/>
                </a:lnTo>
                <a:lnTo>
                  <a:pt x="3018219" y="243740"/>
                </a:lnTo>
                <a:lnTo>
                  <a:pt x="3016723" y="288495"/>
                </a:lnTo>
                <a:lnTo>
                  <a:pt x="3016903" y="329780"/>
                </a:lnTo>
                <a:lnTo>
                  <a:pt x="3019538" y="368392"/>
                </a:lnTo>
                <a:lnTo>
                  <a:pt x="3025406" y="405130"/>
                </a:lnTo>
                <a:lnTo>
                  <a:pt x="3030664" y="440985"/>
                </a:lnTo>
                <a:lnTo>
                  <a:pt x="3033101" y="483469"/>
                </a:lnTo>
                <a:lnTo>
                  <a:pt x="3033364" y="531150"/>
                </a:lnTo>
                <a:lnTo>
                  <a:pt x="3032097" y="582594"/>
                </a:lnTo>
                <a:lnTo>
                  <a:pt x="3029946" y="636371"/>
                </a:lnTo>
                <a:lnTo>
                  <a:pt x="3027556" y="691047"/>
                </a:lnTo>
                <a:lnTo>
                  <a:pt x="3025572" y="745191"/>
                </a:lnTo>
                <a:lnTo>
                  <a:pt x="3024640" y="797369"/>
                </a:lnTo>
                <a:lnTo>
                  <a:pt x="3025406" y="846150"/>
                </a:lnTo>
                <a:lnTo>
                  <a:pt x="2965971" y="846691"/>
                </a:lnTo>
                <a:lnTo>
                  <a:pt x="2907822" y="844622"/>
                </a:lnTo>
                <a:lnTo>
                  <a:pt x="2851264" y="840778"/>
                </a:lnTo>
                <a:lnTo>
                  <a:pt x="2796601" y="835993"/>
                </a:lnTo>
                <a:lnTo>
                  <a:pt x="2744137" y="831099"/>
                </a:lnTo>
                <a:lnTo>
                  <a:pt x="2694176" y="826930"/>
                </a:lnTo>
                <a:lnTo>
                  <a:pt x="2647023" y="824321"/>
                </a:lnTo>
                <a:lnTo>
                  <a:pt x="2602983" y="824105"/>
                </a:lnTo>
                <a:lnTo>
                  <a:pt x="2562358" y="827115"/>
                </a:lnTo>
                <a:lnTo>
                  <a:pt x="2525455" y="834186"/>
                </a:lnTo>
                <a:lnTo>
                  <a:pt x="2492577" y="846150"/>
                </a:lnTo>
                <a:lnTo>
                  <a:pt x="2458351" y="857506"/>
                </a:lnTo>
                <a:lnTo>
                  <a:pt x="2417942" y="862996"/>
                </a:lnTo>
                <a:lnTo>
                  <a:pt x="2372464" y="863818"/>
                </a:lnTo>
                <a:lnTo>
                  <a:pt x="2323031" y="861169"/>
                </a:lnTo>
                <a:lnTo>
                  <a:pt x="2270755" y="856250"/>
                </a:lnTo>
                <a:lnTo>
                  <a:pt x="2216749" y="850257"/>
                </a:lnTo>
                <a:lnTo>
                  <a:pt x="2162128" y="844391"/>
                </a:lnTo>
                <a:lnTo>
                  <a:pt x="2108004" y="839848"/>
                </a:lnTo>
                <a:lnTo>
                  <a:pt x="2055490" y="837828"/>
                </a:lnTo>
                <a:lnTo>
                  <a:pt x="2005701" y="839529"/>
                </a:lnTo>
                <a:lnTo>
                  <a:pt x="1959749" y="846150"/>
                </a:lnTo>
                <a:lnTo>
                  <a:pt x="1914312" y="853558"/>
                </a:lnTo>
                <a:lnTo>
                  <a:pt x="1865759" y="857306"/>
                </a:lnTo>
                <a:lnTo>
                  <a:pt x="1814746" y="858120"/>
                </a:lnTo>
                <a:lnTo>
                  <a:pt x="1761927" y="856726"/>
                </a:lnTo>
                <a:lnTo>
                  <a:pt x="1707960" y="853850"/>
                </a:lnTo>
                <a:lnTo>
                  <a:pt x="1653500" y="850220"/>
                </a:lnTo>
                <a:lnTo>
                  <a:pt x="1599203" y="846560"/>
                </a:lnTo>
                <a:lnTo>
                  <a:pt x="1545726" y="843596"/>
                </a:lnTo>
                <a:lnTo>
                  <a:pt x="1493724" y="842056"/>
                </a:lnTo>
                <a:lnTo>
                  <a:pt x="1443853" y="842666"/>
                </a:lnTo>
                <a:lnTo>
                  <a:pt x="1396770" y="846150"/>
                </a:lnTo>
                <a:lnTo>
                  <a:pt x="1350284" y="850368"/>
                </a:lnTo>
                <a:lnTo>
                  <a:pt x="1301964" y="852884"/>
                </a:lnTo>
                <a:lnTo>
                  <a:pt x="1252110" y="853984"/>
                </a:lnTo>
                <a:lnTo>
                  <a:pt x="1201018" y="853954"/>
                </a:lnTo>
                <a:lnTo>
                  <a:pt x="1148988" y="853081"/>
                </a:lnTo>
                <a:lnTo>
                  <a:pt x="1096317" y="851650"/>
                </a:lnTo>
                <a:lnTo>
                  <a:pt x="1043303" y="849948"/>
                </a:lnTo>
                <a:lnTo>
                  <a:pt x="990244" y="848261"/>
                </a:lnTo>
                <a:lnTo>
                  <a:pt x="937438" y="846875"/>
                </a:lnTo>
                <a:lnTo>
                  <a:pt x="885184" y="846076"/>
                </a:lnTo>
                <a:lnTo>
                  <a:pt x="833779" y="846150"/>
                </a:lnTo>
                <a:lnTo>
                  <a:pt x="800102" y="845838"/>
                </a:lnTo>
                <a:lnTo>
                  <a:pt x="728041" y="841755"/>
                </a:lnTo>
                <a:lnTo>
                  <a:pt x="689536" y="838494"/>
                </a:lnTo>
                <a:lnTo>
                  <a:pt x="649300" y="834762"/>
                </a:lnTo>
                <a:lnTo>
                  <a:pt x="607273" y="830813"/>
                </a:lnTo>
                <a:lnTo>
                  <a:pt x="563394" y="826903"/>
                </a:lnTo>
                <a:lnTo>
                  <a:pt x="517602" y="823288"/>
                </a:lnTo>
                <a:lnTo>
                  <a:pt x="469837" y="820223"/>
                </a:lnTo>
                <a:lnTo>
                  <a:pt x="420039" y="817963"/>
                </a:lnTo>
                <a:lnTo>
                  <a:pt x="368146" y="816764"/>
                </a:lnTo>
                <a:lnTo>
                  <a:pt x="314098" y="816881"/>
                </a:lnTo>
                <a:lnTo>
                  <a:pt x="257834" y="818569"/>
                </a:lnTo>
                <a:lnTo>
                  <a:pt x="199294" y="822085"/>
                </a:lnTo>
                <a:lnTo>
                  <a:pt x="138417" y="827684"/>
                </a:lnTo>
                <a:lnTo>
                  <a:pt x="75142" y="835620"/>
                </a:lnTo>
                <a:lnTo>
                  <a:pt x="9410" y="846150"/>
                </a:lnTo>
                <a:lnTo>
                  <a:pt x="2642" y="805355"/>
                </a:lnTo>
                <a:lnTo>
                  <a:pt x="0" y="762271"/>
                </a:lnTo>
                <a:lnTo>
                  <a:pt x="387" y="716589"/>
                </a:lnTo>
                <a:lnTo>
                  <a:pt x="2709" y="668001"/>
                </a:lnTo>
                <a:lnTo>
                  <a:pt x="5868" y="616198"/>
                </a:lnTo>
                <a:lnTo>
                  <a:pt x="8768" y="560872"/>
                </a:lnTo>
                <a:lnTo>
                  <a:pt x="10314" y="501714"/>
                </a:lnTo>
                <a:lnTo>
                  <a:pt x="9410" y="438417"/>
                </a:lnTo>
                <a:lnTo>
                  <a:pt x="7857" y="377668"/>
                </a:lnTo>
                <a:lnTo>
                  <a:pt x="7831" y="324551"/>
                </a:lnTo>
                <a:lnTo>
                  <a:pt x="8789" y="276351"/>
                </a:lnTo>
                <a:lnTo>
                  <a:pt x="10191" y="230351"/>
                </a:lnTo>
                <a:lnTo>
                  <a:pt x="11495" y="183836"/>
                </a:lnTo>
                <a:lnTo>
                  <a:pt x="12160" y="134091"/>
                </a:lnTo>
                <a:lnTo>
                  <a:pt x="11645" y="78400"/>
                </a:lnTo>
                <a:lnTo>
                  <a:pt x="9410" y="14046"/>
                </a:lnTo>
                <a:close/>
              </a:path>
            </a:pathLst>
          </a:custGeom>
          <a:ln w="76200">
            <a:solidFill>
              <a:srgbClr val="C00000"/>
            </a:solidFill>
          </a:ln>
        </p:spPr>
        <p:txBody>
          <a:bodyPr wrap="square" lIns="0" tIns="0" rIns="0" bIns="0" rtlCol="0"/>
          <a:lstStyle/>
          <a:p>
            <a:endParaRPr/>
          </a:p>
        </p:txBody>
      </p:sp>
      <p:sp>
        <p:nvSpPr>
          <p:cNvPr id="16" name="object 16"/>
          <p:cNvSpPr txBox="1">
            <a:spLocks noGrp="1"/>
          </p:cNvSpPr>
          <p:nvPr>
            <p:ph type="title"/>
          </p:nvPr>
        </p:nvSpPr>
        <p:spPr>
          <a:xfrm>
            <a:off x="4650740" y="323062"/>
            <a:ext cx="2435225" cy="756920"/>
          </a:xfrm>
          <a:prstGeom prst="rect">
            <a:avLst/>
          </a:prstGeom>
        </p:spPr>
        <p:txBody>
          <a:bodyPr vert="horz" wrap="square" lIns="0" tIns="12700" rIns="0" bIns="0" rtlCol="0">
            <a:spAutoFit/>
          </a:bodyPr>
          <a:lstStyle/>
          <a:p>
            <a:pPr marL="12700" marR="5080">
              <a:lnSpc>
                <a:spcPct val="100000"/>
              </a:lnSpc>
              <a:spcBef>
                <a:spcPts val="100"/>
              </a:spcBef>
            </a:pPr>
            <a:r>
              <a:rPr sz="2400" b="0" spc="-75" dirty="0">
                <a:solidFill>
                  <a:srgbClr val="000000"/>
                </a:solidFill>
                <a:latin typeface="Arial"/>
                <a:cs typeface="Arial"/>
              </a:rPr>
              <a:t>What</a:t>
            </a:r>
            <a:r>
              <a:rPr sz="2400" b="0" spc="-105" dirty="0">
                <a:solidFill>
                  <a:srgbClr val="000000"/>
                </a:solidFill>
                <a:latin typeface="Arial"/>
                <a:cs typeface="Arial"/>
              </a:rPr>
              <a:t> reviewers </a:t>
            </a:r>
            <a:r>
              <a:rPr sz="2400" b="0" spc="-100" dirty="0">
                <a:solidFill>
                  <a:srgbClr val="000000"/>
                </a:solidFill>
                <a:latin typeface="Arial"/>
                <a:cs typeface="Arial"/>
              </a:rPr>
              <a:t>are </a:t>
            </a:r>
            <a:r>
              <a:rPr sz="2400" b="0" spc="-30" dirty="0">
                <a:solidFill>
                  <a:srgbClr val="000000"/>
                </a:solidFill>
                <a:latin typeface="Arial"/>
                <a:cs typeface="Arial"/>
              </a:rPr>
              <a:t>thinking….</a:t>
            </a:r>
            <a:endParaRPr sz="24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sp>
        <p:nvSpPr>
          <p:cNvPr id="17" name="object 17"/>
          <p:cNvSpPr txBox="1"/>
          <p:nvPr/>
        </p:nvSpPr>
        <p:spPr>
          <a:xfrm>
            <a:off x="4848849" y="5329148"/>
            <a:ext cx="653415" cy="848360"/>
          </a:xfrm>
          <a:prstGeom prst="rect">
            <a:avLst/>
          </a:prstGeom>
        </p:spPr>
        <p:txBody>
          <a:bodyPr vert="horz" wrap="square" lIns="0" tIns="12700" rIns="0" bIns="0" rtlCol="0">
            <a:spAutoFit/>
          </a:bodyPr>
          <a:lstStyle/>
          <a:p>
            <a:pPr marL="12700" marR="5080" indent="199390">
              <a:lnSpc>
                <a:spcPct val="100000"/>
              </a:lnSpc>
              <a:spcBef>
                <a:spcPts val="100"/>
              </a:spcBef>
            </a:pPr>
            <a:r>
              <a:rPr sz="1800" spc="-25" dirty="0">
                <a:solidFill>
                  <a:srgbClr val="FFFFFF"/>
                </a:solidFill>
                <a:latin typeface="Arial"/>
                <a:cs typeface="Arial"/>
              </a:rPr>
              <a:t>Or </a:t>
            </a:r>
            <a:r>
              <a:rPr sz="1800" spc="-105" dirty="0">
                <a:solidFill>
                  <a:srgbClr val="FFFFFF"/>
                </a:solidFill>
                <a:latin typeface="Arial"/>
                <a:cs typeface="Arial"/>
              </a:rPr>
              <a:t>maybe </a:t>
            </a:r>
            <a:r>
              <a:rPr sz="1800" spc="-85" dirty="0">
                <a:solidFill>
                  <a:srgbClr val="FFFFFF"/>
                </a:solidFill>
                <a:latin typeface="Arial"/>
                <a:cs typeface="Arial"/>
              </a:rPr>
              <a:t>we</a:t>
            </a:r>
            <a:r>
              <a:rPr sz="1800" spc="-75" dirty="0">
                <a:solidFill>
                  <a:srgbClr val="FFFFFF"/>
                </a:solidFill>
                <a:latin typeface="Arial"/>
                <a:cs typeface="Arial"/>
              </a:rPr>
              <a:t> </a:t>
            </a:r>
            <a:r>
              <a:rPr sz="1800" spc="-95" dirty="0">
                <a:solidFill>
                  <a:srgbClr val="FFFFFF"/>
                </a:solidFill>
                <a:latin typeface="Arial"/>
                <a:cs typeface="Arial"/>
              </a:rPr>
              <a:t>are</a:t>
            </a:r>
            <a:endParaRPr sz="18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6DA18B-ED20-53CE-A9F6-C9A620AED4B1}"/>
              </a:ext>
            </a:extLst>
          </p:cNvPr>
          <p:cNvSpPr>
            <a:spLocks noGrp="1"/>
          </p:cNvSpPr>
          <p:nvPr>
            <p:ph type="title"/>
          </p:nvPr>
        </p:nvSpPr>
        <p:spPr/>
        <p:txBody>
          <a:bodyPr/>
          <a:lstStyle/>
          <a:p>
            <a:r>
              <a:rPr lang="en-US" dirty="0"/>
              <a:t>Q&amp;A</a:t>
            </a:r>
          </a:p>
        </p:txBody>
      </p:sp>
      <p:sp>
        <p:nvSpPr>
          <p:cNvPr id="8" name="Text Placeholder 7">
            <a:extLst>
              <a:ext uri="{FF2B5EF4-FFF2-40B4-BE49-F238E27FC236}">
                <a16:creationId xmlns:a16="http://schemas.microsoft.com/office/drawing/2014/main" id="{E50F1B88-D6FF-53B2-0B6F-690B60148C4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96852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74BE69-3C88-89C9-8F1C-82F0CB514526}"/>
              </a:ext>
            </a:extLst>
          </p:cNvPr>
          <p:cNvSpPr>
            <a:spLocks noGrp="1"/>
          </p:cNvSpPr>
          <p:nvPr>
            <p:ph idx="1"/>
          </p:nvPr>
        </p:nvSpPr>
        <p:spPr/>
        <p:txBody>
          <a:bodyPr/>
          <a:lstStyle/>
          <a:p>
            <a:r>
              <a:rPr lang="en-US" dirty="0"/>
              <a:t>Rachel Applegate</a:t>
            </a:r>
          </a:p>
          <a:p>
            <a:r>
              <a:rPr lang="en-US" dirty="0"/>
              <a:t>	Assistant Vice Chancellor for Faculty Affairs	</a:t>
            </a:r>
          </a:p>
          <a:p>
            <a:r>
              <a:rPr lang="en-US" dirty="0"/>
              <a:t>	</a:t>
            </a:r>
            <a:r>
              <a:rPr lang="en-US" u="sng" dirty="0">
                <a:hlinkClick r:id="rId3" tooltip="mailto:rapplega@iupui.edu"/>
              </a:rPr>
              <a:t>rapplega@iupui.edu</a:t>
            </a:r>
            <a:endParaRPr lang="en-US" dirty="0"/>
          </a:p>
          <a:p>
            <a:endParaRPr lang="en-US" dirty="0"/>
          </a:p>
          <a:p>
            <a:r>
              <a:rPr lang="en-US" dirty="0"/>
              <a:t>Margie Ferguson</a:t>
            </a:r>
          </a:p>
          <a:p>
            <a:r>
              <a:rPr lang="en-US" dirty="0"/>
              <a:t>	Senior Associate Vice Chancellor for Academic Affairs</a:t>
            </a:r>
          </a:p>
          <a:p>
            <a:r>
              <a:rPr lang="en-US" dirty="0"/>
              <a:t>	</a:t>
            </a:r>
            <a:r>
              <a:rPr lang="en-US" u="sng" dirty="0">
                <a:hlinkClick r:id="rId4" tooltip="mailto:mferguso@iupui.edu"/>
              </a:rPr>
              <a:t>mferguso@iupui.edu</a:t>
            </a:r>
            <a:endParaRPr lang="en-US" u="sng" dirty="0"/>
          </a:p>
          <a:p>
            <a:endParaRPr lang="en-US" dirty="0"/>
          </a:p>
          <a:p>
            <a:r>
              <a:rPr lang="en-US" dirty="0"/>
              <a:t>Willie Miller</a:t>
            </a:r>
          </a:p>
          <a:p>
            <a:r>
              <a:rPr lang="en-US" dirty="0"/>
              <a:t>	Faculty Advancement and Leadership Development Fellow</a:t>
            </a:r>
          </a:p>
          <a:p>
            <a:r>
              <a:rPr lang="en-US" dirty="0"/>
              <a:t>	</a:t>
            </a:r>
            <a:r>
              <a:rPr lang="en-US" u="sng" dirty="0">
                <a:hlinkClick r:id="rId5" tooltip="mailto:wmmiller@iupui.edu"/>
              </a:rPr>
              <a:t>wmmiller@iupui.edu</a:t>
            </a:r>
            <a:endParaRPr lang="en-US" dirty="0"/>
          </a:p>
          <a:p>
            <a:endParaRPr lang="en-US" dirty="0"/>
          </a:p>
        </p:txBody>
      </p:sp>
    </p:spTree>
    <p:extLst>
      <p:ext uri="{BB962C8B-B14F-4D97-AF65-F5344CB8AC3E}">
        <p14:creationId xmlns:p14="http://schemas.microsoft.com/office/powerpoint/2010/main" val="369342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Defining the dossier</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a:xfrm>
            <a:off x="5190706" y="612290"/>
            <a:ext cx="3810289" cy="1438515"/>
          </a:xfrm>
        </p:spPr>
        <p:txBody>
          <a:bodyPr/>
          <a:lstStyle/>
          <a:p>
            <a:pPr marL="0" indent="0">
              <a:buNone/>
            </a:pPr>
            <a:r>
              <a:rPr lang="en-US" dirty="0"/>
              <a:t>The dossier presents a clear case, with convincing evidence, for your promotion and / or tenure.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706" y="2029374"/>
            <a:ext cx="3933825" cy="3714750"/>
          </a:xfrm>
          <a:prstGeom prst="rect">
            <a:avLst/>
          </a:prstGeom>
        </p:spPr>
      </p:pic>
      <p:sp>
        <p:nvSpPr>
          <p:cNvPr id="5" name="Rectangular Callout 4"/>
          <p:cNvSpPr/>
          <p:nvPr/>
        </p:nvSpPr>
        <p:spPr>
          <a:xfrm>
            <a:off x="1611086" y="1937657"/>
            <a:ext cx="2950028" cy="762000"/>
          </a:xfrm>
          <a:prstGeom prst="wedgeRectCallout">
            <a:avLst>
              <a:gd name="adj1" fmla="val 76215"/>
              <a:gd name="adj2" fmla="val 8392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What you’ve done</a:t>
            </a:r>
          </a:p>
        </p:txBody>
      </p:sp>
      <p:sp>
        <p:nvSpPr>
          <p:cNvPr id="9" name="Rectangular Callout 8"/>
          <p:cNvSpPr/>
          <p:nvPr/>
        </p:nvSpPr>
        <p:spPr>
          <a:xfrm>
            <a:off x="1582194" y="4746171"/>
            <a:ext cx="2950028" cy="762000"/>
          </a:xfrm>
          <a:prstGeom prst="wedgeRectCallout">
            <a:avLst>
              <a:gd name="adj1" fmla="val 145588"/>
              <a:gd name="adj2" fmla="val -3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That you’re </a:t>
            </a:r>
            <a:r>
              <a:rPr lang="en-US" dirty="0">
                <a:solidFill>
                  <a:srgbClr val="C00000"/>
                </a:solidFill>
              </a:rPr>
              <a:t>great</a:t>
            </a:r>
            <a:r>
              <a:rPr lang="en-US" dirty="0"/>
              <a:t>!</a:t>
            </a:r>
          </a:p>
        </p:txBody>
      </p:sp>
    </p:spTree>
    <p:extLst>
      <p:ext uri="{BB962C8B-B14F-4D97-AF65-F5344CB8AC3E}">
        <p14:creationId xmlns:p14="http://schemas.microsoft.com/office/powerpoint/2010/main" val="4682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AD00-3CF6-096D-376B-913094467251}"/>
              </a:ext>
            </a:extLst>
          </p:cNvPr>
          <p:cNvSpPr>
            <a:spLocks noGrp="1"/>
          </p:cNvSpPr>
          <p:nvPr>
            <p:ph type="ctrTitle"/>
          </p:nvPr>
        </p:nvSpPr>
        <p:spPr/>
        <p:txBody>
          <a:bodyPr/>
          <a:lstStyle/>
          <a:p>
            <a:r>
              <a:rPr lang="en-US" dirty="0"/>
              <a:t>The dossier, the </a:t>
            </a:r>
            <a:r>
              <a:rPr lang="en-US" dirty="0" err="1"/>
              <a:t>eDossier</a:t>
            </a:r>
            <a:endParaRPr lang="en-US" dirty="0"/>
          </a:p>
        </p:txBody>
      </p:sp>
      <p:sp>
        <p:nvSpPr>
          <p:cNvPr id="3" name="Text Placeholder 2">
            <a:extLst>
              <a:ext uri="{FF2B5EF4-FFF2-40B4-BE49-F238E27FC236}">
                <a16:creationId xmlns:a16="http://schemas.microsoft.com/office/drawing/2014/main" id="{57C91C8C-8CC6-C6B0-F968-3967AA16F7A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1D689CD-FCF4-FBD8-D430-EC930EABCEAB}"/>
              </a:ext>
            </a:extLst>
          </p:cNvPr>
          <p:cNvSpPr>
            <a:spLocks noGrp="1"/>
          </p:cNvSpPr>
          <p:nvPr>
            <p:ph idx="1"/>
          </p:nvPr>
        </p:nvSpPr>
        <p:spPr>
          <a:xfrm>
            <a:off x="518824" y="1976198"/>
            <a:ext cx="5253326" cy="4119802"/>
          </a:xfrm>
        </p:spPr>
        <p:txBody>
          <a:bodyPr/>
          <a:lstStyle/>
          <a:p>
            <a:pPr marL="0" indent="0">
              <a:buNone/>
            </a:pPr>
            <a:r>
              <a:rPr lang="en-US" dirty="0"/>
              <a:t>Your ”dossier” is the argument and evidence for your case.</a:t>
            </a:r>
          </a:p>
          <a:p>
            <a:pPr marL="0" indent="0">
              <a:buNone/>
            </a:pPr>
            <a:endParaRPr lang="en-US" dirty="0"/>
          </a:p>
          <a:p>
            <a:pPr marL="0" indent="0">
              <a:buNone/>
            </a:pPr>
            <a:r>
              <a:rPr lang="en-US" dirty="0"/>
              <a:t>Your “</a:t>
            </a:r>
            <a:r>
              <a:rPr lang="en-US" dirty="0" err="1"/>
              <a:t>eDossier</a:t>
            </a:r>
            <a:r>
              <a:rPr lang="en-US" dirty="0"/>
              <a:t>” is the format in which you submit it.</a:t>
            </a:r>
          </a:p>
          <a:p>
            <a:pPr marL="0" indent="0">
              <a:buNone/>
            </a:pPr>
            <a:endParaRPr lang="en-US" dirty="0"/>
          </a:p>
          <a:p>
            <a:pPr marL="0" indent="0">
              <a:buNone/>
            </a:pPr>
            <a:r>
              <a:rPr lang="en-US" dirty="0"/>
              <a:t>The system </a:t>
            </a:r>
            <a:r>
              <a:rPr lang="en-US" dirty="0" err="1"/>
              <a:t>eDossier</a:t>
            </a:r>
            <a:r>
              <a:rPr lang="en-US" dirty="0"/>
              <a:t> consists of MANY, MANY folders.</a:t>
            </a:r>
          </a:p>
          <a:p>
            <a:pPr marL="0" indent="0">
              <a:buNone/>
            </a:pPr>
            <a:endParaRPr lang="en-US" dirty="0"/>
          </a:p>
          <a:p>
            <a:pPr marL="0" indent="0" algn="ctr">
              <a:buNone/>
            </a:pPr>
            <a:r>
              <a:rPr lang="en-US" dirty="0"/>
              <a:t>Don’t get lost! Don’t panic.</a:t>
            </a:r>
          </a:p>
        </p:txBody>
      </p:sp>
      <p:pic>
        <p:nvPicPr>
          <p:cNvPr id="5" name="Picture 4">
            <a:extLst>
              <a:ext uri="{FF2B5EF4-FFF2-40B4-BE49-F238E27FC236}">
                <a16:creationId xmlns:a16="http://schemas.microsoft.com/office/drawing/2014/main" id="{ADD65A4D-03C6-7E3D-1F2D-DF1591FA4BE3}"/>
              </a:ext>
            </a:extLst>
          </p:cNvPr>
          <p:cNvPicPr>
            <a:picLocks noChangeAspect="1"/>
          </p:cNvPicPr>
          <p:nvPr/>
        </p:nvPicPr>
        <p:blipFill>
          <a:blip r:embed="rId2"/>
          <a:stretch>
            <a:fillRect/>
          </a:stretch>
        </p:blipFill>
        <p:spPr>
          <a:xfrm>
            <a:off x="6534353" y="1651001"/>
            <a:ext cx="2356815" cy="3134321"/>
          </a:xfrm>
          <a:prstGeom prst="rect">
            <a:avLst/>
          </a:prstGeom>
        </p:spPr>
      </p:pic>
    </p:spTree>
    <p:extLst>
      <p:ext uri="{BB962C8B-B14F-4D97-AF65-F5344CB8AC3E}">
        <p14:creationId xmlns:p14="http://schemas.microsoft.com/office/powerpoint/2010/main" val="140741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252525"/>
          </a:solidFill>
        </p:spPr>
        <p:txBody>
          <a:bodyPr wrap="square" lIns="0" tIns="0" rIns="0" bIns="0" rtlCol="0"/>
          <a:lstStyle/>
          <a:p>
            <a:endParaRPr/>
          </a:p>
        </p:txBody>
      </p:sp>
      <p:grpSp>
        <p:nvGrpSpPr>
          <p:cNvPr id="3" name="object 3"/>
          <p:cNvGrpSpPr/>
          <p:nvPr/>
        </p:nvGrpSpPr>
        <p:grpSpPr>
          <a:xfrm>
            <a:off x="620268" y="0"/>
            <a:ext cx="951230" cy="2694940"/>
            <a:chOff x="620268" y="0"/>
            <a:chExt cx="951230" cy="2694940"/>
          </a:xfrm>
        </p:grpSpPr>
        <p:sp>
          <p:nvSpPr>
            <p:cNvPr id="4" name="object 4"/>
            <p:cNvSpPr/>
            <p:nvPr/>
          </p:nvSpPr>
          <p:spPr>
            <a:xfrm>
              <a:off x="620268" y="0"/>
              <a:ext cx="951230" cy="2694940"/>
            </a:xfrm>
            <a:custGeom>
              <a:avLst/>
              <a:gdLst/>
              <a:ahLst/>
              <a:cxnLst/>
              <a:rect l="l" t="t" r="r" b="b"/>
              <a:pathLst>
                <a:path w="951230" h="2694940">
                  <a:moveTo>
                    <a:pt x="950976" y="0"/>
                  </a:moveTo>
                  <a:lnTo>
                    <a:pt x="0" y="0"/>
                  </a:lnTo>
                  <a:lnTo>
                    <a:pt x="0" y="2694432"/>
                  </a:lnTo>
                  <a:lnTo>
                    <a:pt x="950976" y="2694432"/>
                  </a:lnTo>
                  <a:lnTo>
                    <a:pt x="950976" y="0"/>
                  </a:lnTo>
                  <a:close/>
                </a:path>
              </a:pathLst>
            </a:custGeom>
            <a:solidFill>
              <a:srgbClr val="990000"/>
            </a:solidFill>
          </p:spPr>
          <p:txBody>
            <a:bodyPr wrap="square" lIns="0" tIns="0" rIns="0" bIns="0" rtlCol="0"/>
            <a:lstStyle/>
            <a:p>
              <a:endParaRPr/>
            </a:p>
          </p:txBody>
        </p:sp>
        <p:sp>
          <p:nvSpPr>
            <p:cNvPr id="5" name="object 5"/>
            <p:cNvSpPr/>
            <p:nvPr/>
          </p:nvSpPr>
          <p:spPr>
            <a:xfrm>
              <a:off x="775719" y="1729819"/>
              <a:ext cx="634365" cy="802005"/>
            </a:xfrm>
            <a:custGeom>
              <a:avLst/>
              <a:gdLst/>
              <a:ahLst/>
              <a:cxnLst/>
              <a:rect l="l" t="t" r="r" b="b"/>
              <a:pathLst>
                <a:path w="634365" h="802005">
                  <a:moveTo>
                    <a:pt x="427394" y="801549"/>
                  </a:moveTo>
                  <a:lnTo>
                    <a:pt x="207697" y="801549"/>
                  </a:lnTo>
                  <a:lnTo>
                    <a:pt x="207697" y="723805"/>
                  </a:lnTo>
                  <a:lnTo>
                    <a:pt x="254414" y="723805"/>
                  </a:lnTo>
                  <a:lnTo>
                    <a:pt x="254414" y="634041"/>
                  </a:lnTo>
                  <a:lnTo>
                    <a:pt x="122786" y="634041"/>
                  </a:lnTo>
                  <a:lnTo>
                    <a:pt x="46713" y="556287"/>
                  </a:lnTo>
                  <a:lnTo>
                    <a:pt x="46713" y="166965"/>
                  </a:lnTo>
                  <a:lnTo>
                    <a:pt x="0" y="166965"/>
                  </a:lnTo>
                  <a:lnTo>
                    <a:pt x="0" y="106595"/>
                  </a:lnTo>
                  <a:lnTo>
                    <a:pt x="206908" y="106595"/>
                  </a:lnTo>
                  <a:lnTo>
                    <a:pt x="206908" y="166965"/>
                  </a:lnTo>
                  <a:lnTo>
                    <a:pt x="165242" y="166965"/>
                  </a:lnTo>
                  <a:lnTo>
                    <a:pt x="165242" y="503187"/>
                  </a:lnTo>
                  <a:lnTo>
                    <a:pt x="254414" y="503187"/>
                  </a:lnTo>
                  <a:lnTo>
                    <a:pt x="254414" y="60369"/>
                  </a:lnTo>
                  <a:lnTo>
                    <a:pt x="207540" y="60369"/>
                  </a:lnTo>
                  <a:lnTo>
                    <a:pt x="207540" y="0"/>
                  </a:lnTo>
                  <a:lnTo>
                    <a:pt x="427473" y="0"/>
                  </a:lnTo>
                  <a:lnTo>
                    <a:pt x="427473" y="60369"/>
                  </a:lnTo>
                  <a:lnTo>
                    <a:pt x="380677" y="60369"/>
                  </a:lnTo>
                  <a:lnTo>
                    <a:pt x="380677" y="503187"/>
                  </a:lnTo>
                  <a:lnTo>
                    <a:pt x="468824" y="503187"/>
                  </a:lnTo>
                  <a:lnTo>
                    <a:pt x="468824" y="166965"/>
                  </a:lnTo>
                  <a:lnTo>
                    <a:pt x="427157" y="166965"/>
                  </a:lnTo>
                  <a:lnTo>
                    <a:pt x="427157" y="106595"/>
                  </a:lnTo>
                  <a:lnTo>
                    <a:pt x="633976" y="106595"/>
                  </a:lnTo>
                  <a:lnTo>
                    <a:pt x="633976" y="166965"/>
                  </a:lnTo>
                  <a:lnTo>
                    <a:pt x="587352" y="166965"/>
                  </a:lnTo>
                  <a:lnTo>
                    <a:pt x="587352" y="556287"/>
                  </a:lnTo>
                  <a:lnTo>
                    <a:pt x="511279" y="634041"/>
                  </a:lnTo>
                  <a:lnTo>
                    <a:pt x="380677" y="634041"/>
                  </a:lnTo>
                  <a:lnTo>
                    <a:pt x="380677" y="723805"/>
                  </a:lnTo>
                  <a:lnTo>
                    <a:pt x="427394" y="723805"/>
                  </a:lnTo>
                  <a:lnTo>
                    <a:pt x="427394" y="801549"/>
                  </a:lnTo>
                  <a:close/>
                </a:path>
              </a:pathLst>
            </a:custGeom>
            <a:solidFill>
              <a:srgbClr val="FDFDFD"/>
            </a:solidFill>
          </p:spPr>
          <p:txBody>
            <a:bodyPr wrap="square" lIns="0" tIns="0" rIns="0" bIns="0" rtlCol="0"/>
            <a:lstStyle/>
            <a:p>
              <a:endParaRPr/>
            </a:p>
          </p:txBody>
        </p:sp>
      </p:grpSp>
      <p:sp>
        <p:nvSpPr>
          <p:cNvPr id="6" name="object 6"/>
          <p:cNvSpPr txBox="1">
            <a:spLocks noGrp="1"/>
          </p:cNvSpPr>
          <p:nvPr>
            <p:ph type="title"/>
          </p:nvPr>
        </p:nvSpPr>
        <p:spPr>
          <a:xfrm>
            <a:off x="581643" y="4014007"/>
            <a:ext cx="6361430" cy="705321"/>
          </a:xfrm>
          <a:prstGeom prst="rect">
            <a:avLst/>
          </a:prstGeom>
        </p:spPr>
        <p:txBody>
          <a:bodyPr vert="horz" wrap="square" lIns="0" tIns="88900" rIns="0" bIns="0" rtlCol="0">
            <a:spAutoFit/>
          </a:bodyPr>
          <a:lstStyle/>
          <a:p>
            <a:pPr marL="12700" marR="5080">
              <a:lnSpc>
                <a:spcPts val="4750"/>
              </a:lnSpc>
              <a:spcBef>
                <a:spcPts val="700"/>
              </a:spcBef>
            </a:pPr>
            <a:r>
              <a:rPr lang="en-US" sz="4400" dirty="0">
                <a:solidFill>
                  <a:srgbClr val="FFFFFF"/>
                </a:solidFill>
                <a:latin typeface="BentonSans Regular"/>
                <a:cs typeface="BentonSans Regular"/>
              </a:rPr>
              <a:t>Dossier Components</a:t>
            </a:r>
            <a:endParaRPr sz="4400" dirty="0">
              <a:latin typeface="BentonSans Regular"/>
              <a:cs typeface="BentonSans Regular"/>
            </a:endParaRPr>
          </a:p>
        </p:txBody>
      </p:sp>
    </p:spTree>
    <p:extLst>
      <p:ext uri="{BB962C8B-B14F-4D97-AF65-F5344CB8AC3E}">
        <p14:creationId xmlns:p14="http://schemas.microsoft.com/office/powerpoint/2010/main" val="3844286112"/>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tonSans">
      <a:majorFont>
        <a:latin typeface="BentonSans"/>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2E2B60D5-EA24-9349-9D48-6823D8F78998}" vid="{10002418-964A-4948-80A3-35FEB5D87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IUPUIndianapolis-standard-template</Template>
  <TotalTime>22279</TotalTime>
  <Words>3209</Words>
  <Application>Microsoft Macintosh PowerPoint</Application>
  <PresentationFormat>On-screen Show (4:3)</PresentationFormat>
  <Paragraphs>502</Paragraphs>
  <Slides>63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Arial-BoldItalicMT</vt:lpstr>
      <vt:lpstr>BentonSans</vt:lpstr>
      <vt:lpstr>BentonSans (Body)</vt:lpstr>
      <vt:lpstr>BentonSans Regular</vt:lpstr>
      <vt:lpstr>Calibri</vt:lpstr>
      <vt:lpstr>Old English Text MT</vt:lpstr>
      <vt:lpstr>Wingdings</vt:lpstr>
      <vt:lpstr>Main</vt:lpstr>
      <vt:lpstr>Dossier Preparation for Integrative Cases –  DEI and Thematic</vt:lpstr>
      <vt:lpstr>Welcome</vt:lpstr>
      <vt:lpstr>Agenda</vt:lpstr>
      <vt:lpstr>Exceptions</vt:lpstr>
      <vt:lpstr>Defining the dossier</vt:lpstr>
      <vt:lpstr>Defining the dossier</vt:lpstr>
      <vt:lpstr>Defining the dossier</vt:lpstr>
      <vt:lpstr>The dossier, the eDossier</vt:lpstr>
      <vt:lpstr>Dossier Components</vt:lpstr>
      <vt:lpstr>Candidate statement</vt:lpstr>
      <vt:lpstr>Candidate statement: states your case</vt:lpstr>
      <vt:lpstr>DEI or Thematic Philosophy Statement</vt:lpstr>
      <vt:lpstr>Template</vt:lpstr>
      <vt:lpstr>Templates and Examples</vt:lpstr>
      <vt:lpstr>Example: Lin Zheng, Clinical Professor</vt:lpstr>
      <vt:lpstr>Example: Lin Zheng, Clinical Professor</vt:lpstr>
      <vt:lpstr>IUPUI P&amp;T CV</vt:lpstr>
      <vt:lpstr>The IUPUI P&amp;T CV</vt:lpstr>
      <vt:lpstr>The IUPUI P&amp;T CV</vt:lpstr>
      <vt:lpstr>The IUPUI P&amp;T CV</vt:lpstr>
      <vt:lpstr>The IUPUI P&amp;T CV</vt:lpstr>
      <vt:lpstr>DMAI (Watermark Faculty Insight)</vt:lpstr>
      <vt:lpstr>DMAI and P&amp;T CVs</vt:lpstr>
      <vt:lpstr>Autopopulated items (by IU)</vt:lpstr>
      <vt:lpstr>Importable items (consult with librarian)</vt:lpstr>
      <vt:lpstr>Indicate ‘area’</vt:lpstr>
      <vt:lpstr>Annotate the CV? Markers?</vt:lpstr>
      <vt:lpstr>If you don’t want to use DMAI</vt:lpstr>
      <vt:lpstr>The eDossier System</vt:lpstr>
      <vt:lpstr>What e-dossier looks like to candidates</vt:lpstr>
      <vt:lpstr>PowerPoint Presentation</vt:lpstr>
      <vt:lpstr>The P&amp;T Guidelines list all the sections</vt:lpstr>
      <vt:lpstr>Finalizing the dossier</vt:lpstr>
      <vt:lpstr>Why eDossier?</vt:lpstr>
      <vt:lpstr>After submission</vt:lpstr>
      <vt:lpstr>What does ‘new material’ mean?</vt:lpstr>
      <vt:lpstr>If I have something amazing happen in my review year?</vt:lpstr>
      <vt:lpstr>Regular Sections &amp; Appendices</vt:lpstr>
      <vt:lpstr>Recap:  3 parts to your case</vt:lpstr>
      <vt:lpstr>Option for Organzing Dossier folders</vt:lpstr>
      <vt:lpstr>Option for Placement in eDossier for Integrative Cases</vt:lpstr>
      <vt:lpstr>Typical appendix materials</vt:lpstr>
      <vt:lpstr>Critical documentation issues</vt:lpstr>
      <vt:lpstr>Co-authorship (independence)</vt:lpstr>
      <vt:lpstr>Provide confirmatory information</vt:lpstr>
      <vt:lpstr>More on collaborator confirmation</vt:lpstr>
      <vt:lpstr>Teaching evaluations</vt:lpstr>
      <vt:lpstr>Peer evaluations</vt:lpstr>
      <vt:lpstr>Hi, I’m a professor</vt:lpstr>
      <vt:lpstr>Student evaluations</vt:lpstr>
      <vt:lpstr>Student evaluations </vt:lpstr>
      <vt:lpstr>Documenting Scholarly Impact</vt:lpstr>
      <vt:lpstr>Evidence of quality and impact of activities</vt:lpstr>
      <vt:lpstr>The dissemination requirement</vt:lpstr>
      <vt:lpstr>For tenure-track faculty</vt:lpstr>
      <vt:lpstr>Document Your Impact</vt:lpstr>
      <vt:lpstr>Using eDossier</vt:lpstr>
      <vt:lpstr>Polishing your dossier</vt:lpstr>
      <vt:lpstr>Please Don’t</vt:lpstr>
      <vt:lpstr>Effectively presented</vt:lpstr>
      <vt:lpstr>What reviewers are thinking….</vt:lpstr>
      <vt:lpstr>Q&amp;A</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Bryant, Angela S</dc:creator>
  <cp:lastModifiedBy>Miller, Willie M</cp:lastModifiedBy>
  <cp:revision>80</cp:revision>
  <cp:lastPrinted>2019-10-31T14:37:54Z</cp:lastPrinted>
  <dcterms:created xsi:type="dcterms:W3CDTF">2018-09-13T18:31:56Z</dcterms:created>
  <dcterms:modified xsi:type="dcterms:W3CDTF">2023-10-10T19:56:10Z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